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36" r:id="rId2"/>
    <p:sldId id="387" r:id="rId3"/>
    <p:sldId id="347" r:id="rId4"/>
    <p:sldId id="388" r:id="rId5"/>
    <p:sldId id="372" r:id="rId6"/>
    <p:sldId id="371" r:id="rId7"/>
    <p:sldId id="389" r:id="rId8"/>
    <p:sldId id="393" r:id="rId9"/>
    <p:sldId id="394" r:id="rId10"/>
    <p:sldId id="373" r:id="rId11"/>
    <p:sldId id="349" r:id="rId12"/>
    <p:sldId id="403" r:id="rId13"/>
    <p:sldId id="404" r:id="rId14"/>
    <p:sldId id="405" r:id="rId15"/>
    <p:sldId id="348" r:id="rId16"/>
    <p:sldId id="395" r:id="rId17"/>
    <p:sldId id="374" r:id="rId18"/>
    <p:sldId id="402" r:id="rId19"/>
    <p:sldId id="375" r:id="rId20"/>
    <p:sldId id="376" r:id="rId21"/>
    <p:sldId id="377" r:id="rId22"/>
    <p:sldId id="378" r:id="rId23"/>
    <p:sldId id="396" r:id="rId24"/>
    <p:sldId id="397" r:id="rId25"/>
    <p:sldId id="398" r:id="rId26"/>
    <p:sldId id="399" r:id="rId27"/>
    <p:sldId id="400" r:id="rId28"/>
    <p:sldId id="401" r:id="rId29"/>
    <p:sldId id="379" r:id="rId30"/>
    <p:sldId id="380" r:id="rId31"/>
    <p:sldId id="381" r:id="rId32"/>
    <p:sldId id="382" r:id="rId33"/>
    <p:sldId id="383" r:id="rId34"/>
    <p:sldId id="384" r:id="rId35"/>
    <p:sldId id="406" r:id="rId36"/>
    <p:sldId id="407" r:id="rId37"/>
    <p:sldId id="408" r:id="rId38"/>
    <p:sldId id="385" r:id="rId39"/>
    <p:sldId id="386" r:id="rId40"/>
    <p:sldId id="409" r:id="rId41"/>
    <p:sldId id="350" r:id="rId42"/>
    <p:sldId id="352" r:id="rId43"/>
    <p:sldId id="410" r:id="rId44"/>
    <p:sldId id="354" r:id="rId45"/>
    <p:sldId id="370" r:id="rId46"/>
    <p:sldId id="411" r:id="rId47"/>
    <p:sldId id="412" r:id="rId48"/>
    <p:sldId id="413" r:id="rId49"/>
    <p:sldId id="355" r:id="rId50"/>
    <p:sldId id="367"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A7A2D-4797-49FA-BBCC-0926026A1C39}" type="datetimeFigureOut">
              <a:rPr lang="en-US" smtClean="0"/>
              <a:t>10/5/2021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BA192-D331-48FF-BEAB-CB71776CFE97}" type="slidenum">
              <a:rPr lang="en-US" smtClean="0"/>
              <a:t>‹#›</a:t>
            </a:fld>
            <a:endParaRPr lang="en-US"/>
          </a:p>
        </p:txBody>
      </p:sp>
    </p:spTree>
    <p:extLst>
      <p:ext uri="{BB962C8B-B14F-4D97-AF65-F5344CB8AC3E}">
        <p14:creationId xmlns:p14="http://schemas.microsoft.com/office/powerpoint/2010/main" val="274417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критическая </a:t>
            </a:r>
            <a:r>
              <a:rPr lang="ru-RU" dirty="0" err="1" smtClean="0"/>
              <a:t>гипоперфузия</a:t>
            </a:r>
            <a:r>
              <a:rPr lang="ru-RU" dirty="0" smtClean="0"/>
              <a:t> тканей с несоответствием доставки и потребления кислорода вследствие выраженного снижения сердечного выброса, вызванного острой дисфункцией одного или обоих желудочков сердца.</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a:t>
            </a:fld>
            <a:endParaRPr lang="en-US"/>
          </a:p>
        </p:txBody>
      </p:sp>
    </p:spTree>
    <p:extLst>
      <p:ext uri="{BB962C8B-B14F-4D97-AF65-F5344CB8AC3E}">
        <p14:creationId xmlns:p14="http://schemas.microsoft.com/office/powerpoint/2010/main" val="200267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Данные многоцентрового регистра продемонстрировали значимое превалирование КШ, вызванного ОКС, над другими причинами КШ. С нарушениями коронарной перфузии был связан 81 % случаев КШ, тогда как с декомпенсацией ХСН — 11 % и повреждениями клапанного аппарата сердца — 6 %. При этом инфаркт миокарда с подъемом сегмента ST осложняется КШ в 6–10 % случаев</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15</a:t>
            </a:fld>
            <a:endParaRPr lang="en-US"/>
          </a:p>
        </p:txBody>
      </p:sp>
    </p:spTree>
    <p:extLst>
      <p:ext uri="{BB962C8B-B14F-4D97-AF65-F5344CB8AC3E}">
        <p14:creationId xmlns:p14="http://schemas.microsoft.com/office/powerpoint/2010/main" val="71212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Фактически, в настоящее время точно установлено, что КС может приводить как к острым, так и к подострым нарушениям всей системы кровообращения, включая периферическую сосудистую сеть. </a:t>
            </a:r>
            <a:r>
              <a:rPr lang="ru-RU" dirty="0" err="1" smtClean="0"/>
              <a:t>Гипоперфузия</a:t>
            </a:r>
            <a:r>
              <a:rPr lang="ru-RU" dirty="0" smtClean="0"/>
              <a:t> конечностей и жизненно важных органов остается клиническим признаком. Хотя провоцирующим фактором является неэффективный ударный объем, недостаточная компенсация кровообращения также может способствовать развитию шока. Периферическая </a:t>
            </a:r>
            <a:r>
              <a:rPr lang="ru-RU" dirty="0" err="1" smtClean="0"/>
              <a:t>вазоконстрикция</a:t>
            </a:r>
            <a:r>
              <a:rPr lang="ru-RU" dirty="0" smtClean="0"/>
              <a:t> может улучшить коронарную и периферическую перфузию за счет увеличения </a:t>
            </a:r>
            <a:r>
              <a:rPr lang="ru-RU" dirty="0" err="1" smtClean="0"/>
              <a:t>постнагрузки</a:t>
            </a:r>
            <a:r>
              <a:rPr lang="ru-RU" dirty="0" smtClean="0"/>
              <a:t>. В качестве альтернативы системное воспаление, вызванное острым сердечным повреждением, может вызвать патологическое расширение сосудов. Эндотелиальная и </a:t>
            </a:r>
            <a:r>
              <a:rPr lang="ru-RU" dirty="0" err="1" smtClean="0"/>
              <a:t>индуцибельная</a:t>
            </a:r>
            <a:r>
              <a:rPr lang="ru-RU" dirty="0" smtClean="0"/>
              <a:t> </a:t>
            </a:r>
            <a:r>
              <a:rPr lang="ru-RU" dirty="0" err="1" smtClean="0"/>
              <a:t>синтаза</a:t>
            </a:r>
            <a:r>
              <a:rPr lang="ru-RU" dirty="0" smtClean="0"/>
              <a:t> оксида азота (NO) может играть важную роль в производстве высоких уровней NO, наряду с </a:t>
            </a:r>
            <a:r>
              <a:rPr lang="ru-RU" dirty="0" err="1" smtClean="0"/>
              <a:t>пероксинитритом</a:t>
            </a:r>
            <a:r>
              <a:rPr lang="ru-RU" dirty="0" smtClean="0"/>
              <a:t>, который имеет отрицательный инотропный эффект и является </a:t>
            </a:r>
            <a:r>
              <a:rPr lang="ru-RU" dirty="0" err="1" smtClean="0"/>
              <a:t>кардиотоксичным</a:t>
            </a:r>
            <a:r>
              <a:rPr lang="ru-RU" dirty="0" smtClean="0"/>
              <a:t>. Другие медиаторы воспаления, такие как </a:t>
            </a:r>
            <a:r>
              <a:rPr lang="ru-RU" dirty="0" err="1" smtClean="0"/>
              <a:t>интерлейкины</a:t>
            </a:r>
            <a:r>
              <a:rPr lang="ru-RU" dirty="0" smtClean="0"/>
              <a:t> и фактор некроза опухоли, также могут вносить вклад в системную </a:t>
            </a:r>
            <a:r>
              <a:rPr lang="ru-RU" dirty="0" err="1" smtClean="0"/>
              <a:t>вазодилатацию</a:t>
            </a:r>
            <a:r>
              <a:rPr lang="ru-RU" dirty="0" smtClean="0"/>
              <a:t> и связаны со смертностью при CS.</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17</a:t>
            </a:fld>
            <a:endParaRPr lang="en-US"/>
          </a:p>
        </p:txBody>
      </p:sp>
    </p:spTree>
    <p:extLst>
      <p:ext uri="{BB962C8B-B14F-4D97-AF65-F5344CB8AC3E}">
        <p14:creationId xmlns:p14="http://schemas.microsoft.com/office/powerpoint/2010/main" val="228488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гемодинамических типа КШ. В зависимости от состояния периферической перфузии («холодный» — сниженная перфузия, «теплый» — нормальная перфузия) и </a:t>
            </a:r>
            <a:r>
              <a:rPr lang="ru-RU" dirty="0" err="1" smtClean="0"/>
              <a:t>волемического</a:t>
            </a:r>
            <a:r>
              <a:rPr lang="ru-RU" dirty="0" smtClean="0"/>
              <a:t> статуса («сухой» или «влажный»), выделены вазодилататорный шок (</a:t>
            </a:r>
            <a:r>
              <a:rPr lang="ru-RU" dirty="0" err="1" smtClean="0"/>
              <a:t>некардиогенный</a:t>
            </a:r>
            <a:r>
              <a:rPr lang="ru-RU" dirty="0" smtClean="0"/>
              <a:t>), смешанный КШ, </a:t>
            </a:r>
            <a:r>
              <a:rPr lang="ru-RU" dirty="0" err="1" smtClean="0"/>
              <a:t>эуволемический</a:t>
            </a:r>
            <a:r>
              <a:rPr lang="ru-RU" dirty="0" smtClean="0"/>
              <a:t> КШ и классический КШ</a:t>
            </a:r>
            <a:endParaRPr lang="en-US" dirty="0" smtClean="0"/>
          </a:p>
          <a:p>
            <a:r>
              <a:rPr lang="ru-RU" dirty="0" smtClean="0"/>
              <a:t>распознать эти гемодинамические типы КШ возможно при использовании инвазивного мониторинга, включающего катетеризацию легочной артерии с измерением СИ, давления заклинивания легочной артерии (ДЗЛА) и расчетом системного сосудистого сопротивления (ССС). </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18</a:t>
            </a:fld>
            <a:endParaRPr lang="en-US"/>
          </a:p>
        </p:txBody>
      </p:sp>
    </p:spTree>
    <p:extLst>
      <p:ext uri="{BB962C8B-B14F-4D97-AF65-F5344CB8AC3E}">
        <p14:creationId xmlns:p14="http://schemas.microsoft.com/office/powerpoint/2010/main" val="23501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В ранних сообщениях о CS описывались пациенты с сердечной недостаточностью и повышенным центральным венозным давлением (ЦВД).</a:t>
            </a:r>
          </a:p>
          <a:p>
            <a:r>
              <a:rPr lang="ru-RU" dirty="0" smtClean="0"/>
              <a:t>С появлением инвазивных измерений гемодинамики пациенты с CS дополнительно характеризовались низким CI, повышенным системным сосудистым сопротивлением и высоким PCWP. Этот классический профиль «холодно и влажно» (рис. 2) является наиболее частым фенотипом CS, на который приходится почти две трети пациентов с ИМ.</a:t>
            </a:r>
          </a:p>
          <a:p>
            <a:r>
              <a:rPr lang="ru-RU" dirty="0" smtClean="0"/>
              <a:t>Общей физиологической характеристикой среди всех фенотипов является низкий ДИ, но </a:t>
            </a:r>
            <a:r>
              <a:rPr lang="ru-RU" dirty="0" err="1" smtClean="0"/>
              <a:t>преднагрузка</a:t>
            </a:r>
            <a:r>
              <a:rPr lang="ru-RU" dirty="0" smtClean="0"/>
              <a:t> желудочков (PCWP или CVP), объем и системное сосудистое сопротивление могут различаться. </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20</a:t>
            </a:fld>
            <a:endParaRPr lang="en-US"/>
          </a:p>
        </p:txBody>
      </p:sp>
    </p:spTree>
    <p:extLst>
      <p:ext uri="{BB962C8B-B14F-4D97-AF65-F5344CB8AC3E}">
        <p14:creationId xmlns:p14="http://schemas.microsoft.com/office/powerpoint/2010/main" val="233414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Стадия А (“</a:t>
            </a:r>
            <a:r>
              <a:rPr lang="ru-RU" dirty="0" err="1" smtClean="0"/>
              <a:t>At</a:t>
            </a:r>
            <a:r>
              <a:rPr lang="ru-RU" dirty="0" smtClean="0"/>
              <a:t> </a:t>
            </a:r>
            <a:r>
              <a:rPr lang="ru-RU" dirty="0" err="1" smtClean="0"/>
              <a:t>risk</a:t>
            </a:r>
            <a:r>
              <a:rPr lang="ru-RU" dirty="0" smtClean="0"/>
              <a:t>”) характеризуется наличием риска развития КШ без его явных симптомов, лабораторных и инструментальных признаков нарушений гемодинамики. Авторы предлагают включить в эту группу пациентов с особенностями анатомического поражения коронарного русла (стволовое поражение левой коронарной артерии, многососудистое поражение) или с большим объемом повреждения миокарда, но еще сохранной фракцией изгнания. Кроме того, в эту группу входят пациенты с предсуществующей ХСН, которая является фактором риска развития КШ при ОКС.</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24</a:t>
            </a:fld>
            <a:endParaRPr lang="en-US"/>
          </a:p>
        </p:txBody>
      </p:sp>
    </p:spTree>
    <p:extLst>
      <p:ext uri="{BB962C8B-B14F-4D97-AF65-F5344CB8AC3E}">
        <p14:creationId xmlns:p14="http://schemas.microsoft.com/office/powerpoint/2010/main" val="103901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Стадия В (“</a:t>
            </a:r>
            <a:r>
              <a:rPr lang="ru-RU" dirty="0" err="1" smtClean="0"/>
              <a:t>Beginning</a:t>
            </a:r>
            <a:r>
              <a:rPr lang="ru-RU" dirty="0" smtClean="0"/>
              <a:t>”), начальные проявления КШ (авторы называют эту стадию «</a:t>
            </a:r>
            <a:r>
              <a:rPr lang="ru-RU" dirty="0" err="1" smtClean="0"/>
              <a:t>прешок</a:t>
            </a:r>
            <a:r>
              <a:rPr lang="ru-RU" dirty="0" smtClean="0"/>
              <a:t>», «компенсированный шок»). К ней относят пациентов с клиническими признаками относительной артериальной гипотензии или тахикардии без проявлений </a:t>
            </a:r>
            <a:r>
              <a:rPr lang="ru-RU" dirty="0" err="1" smtClean="0"/>
              <a:t>гипоперфузии</a:t>
            </a:r>
            <a:r>
              <a:rPr lang="ru-RU" dirty="0" smtClean="0"/>
              <a:t> тканей. Артериальная гипотензия определяется как </a:t>
            </a:r>
            <a:r>
              <a:rPr lang="ru-RU" dirty="0" err="1" smtClean="0"/>
              <a:t>АДсист</a:t>
            </a:r>
            <a:r>
              <a:rPr lang="ru-RU" dirty="0" smtClean="0"/>
              <a:t> менее 90 мм рт. ст. или среднее АД (</a:t>
            </a:r>
            <a:r>
              <a:rPr lang="ru-RU" dirty="0" err="1" smtClean="0"/>
              <a:t>АДср</a:t>
            </a:r>
            <a:r>
              <a:rPr lang="ru-RU" dirty="0" smtClean="0"/>
              <a:t>) менее 60 мм рт. ст., а также при снижении более чем на 30 мм рт. ст. от исходного артериального давления. Отсутствие проявлений </a:t>
            </a:r>
            <a:r>
              <a:rPr lang="ru-RU" dirty="0" err="1" smtClean="0"/>
              <a:t>гипоперфузии</a:t>
            </a:r>
            <a:r>
              <a:rPr lang="ru-RU" dirty="0" smtClean="0"/>
              <a:t> определяется в соответствии с обозначенными выше признаками. При </a:t>
            </a:r>
            <a:r>
              <a:rPr lang="ru-RU" dirty="0" err="1" smtClean="0"/>
              <a:t>физикальном</a:t>
            </a:r>
            <a:r>
              <a:rPr lang="ru-RU" dirty="0" smtClean="0"/>
              <a:t> обследовании могут быть обнаружены проявления умеренной объемной перегрузки. Лабораторные признаки </a:t>
            </a:r>
            <a:r>
              <a:rPr lang="ru-RU" dirty="0" err="1" smtClean="0"/>
              <a:t>гипоперфузии</a:t>
            </a:r>
            <a:r>
              <a:rPr lang="ru-RU" dirty="0" smtClean="0"/>
              <a:t> отсутствуют.</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25</a:t>
            </a:fld>
            <a:endParaRPr lang="en-US"/>
          </a:p>
        </p:txBody>
      </p:sp>
    </p:spTree>
    <p:extLst>
      <p:ext uri="{BB962C8B-B14F-4D97-AF65-F5344CB8AC3E}">
        <p14:creationId xmlns:p14="http://schemas.microsoft.com/office/powerpoint/2010/main" val="111569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Стадия С (“</a:t>
            </a:r>
            <a:r>
              <a:rPr lang="ru-RU" dirty="0" err="1" smtClean="0"/>
              <a:t>Classic</a:t>
            </a:r>
            <a:r>
              <a:rPr lang="ru-RU" dirty="0" smtClean="0"/>
              <a:t>”), «классический» КШ. К этой стадии относятся пациенты с </a:t>
            </a:r>
            <a:r>
              <a:rPr lang="ru-RU" dirty="0" err="1" smtClean="0"/>
              <a:t>гипоперфузией</a:t>
            </a:r>
            <a:r>
              <a:rPr lang="ru-RU" dirty="0" smtClean="0"/>
              <a:t>, требующей назначения инотропных препаратов и </a:t>
            </a:r>
            <a:r>
              <a:rPr lang="ru-RU" dirty="0" err="1" smtClean="0"/>
              <a:t>вазопрессоров</a:t>
            </a:r>
            <a:r>
              <a:rPr lang="ru-RU" dirty="0" smtClean="0"/>
              <a:t>, возможно — начала МПК. При сопутствующей </a:t>
            </a:r>
            <a:r>
              <a:rPr lang="ru-RU" dirty="0" err="1" smtClean="0"/>
              <a:t>гиповолемии</a:t>
            </a:r>
            <a:r>
              <a:rPr lang="ru-RU" dirty="0" smtClean="0"/>
              <a:t> первоначально для восстановления перфузии тканей может потребоваться </a:t>
            </a:r>
            <a:r>
              <a:rPr lang="ru-RU" dirty="0" err="1" smtClean="0"/>
              <a:t>инфузионная</a:t>
            </a:r>
            <a:r>
              <a:rPr lang="ru-RU" dirty="0" smtClean="0"/>
              <a:t> терапия. Обычно </a:t>
            </a:r>
            <a:r>
              <a:rPr lang="ru-RU" dirty="0" err="1" smtClean="0"/>
              <a:t>гипоперфузия</a:t>
            </a:r>
            <a:r>
              <a:rPr lang="ru-RU" dirty="0" smtClean="0"/>
              <a:t> тканей сочетается с артериальной гипотензией. В данных лабораторных исследований — </a:t>
            </a:r>
            <a:r>
              <a:rPr lang="ru-RU" dirty="0" err="1" smtClean="0"/>
              <a:t>гиперлактатемия</a:t>
            </a:r>
            <a:r>
              <a:rPr lang="ru-RU" dirty="0" smtClean="0"/>
              <a:t>, признаки дисфункции почек и повреждения печени, повышение уровня натрийуретических пептидов (последнее — опционально). Инвазивный мониторинг гемодинамики демонстрирует классическое снижение сердечного выброса, характерное для КШ.</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26</a:t>
            </a:fld>
            <a:endParaRPr lang="en-US"/>
          </a:p>
        </p:txBody>
      </p:sp>
    </p:spTree>
    <p:extLst>
      <p:ext uri="{BB962C8B-B14F-4D97-AF65-F5344CB8AC3E}">
        <p14:creationId xmlns:p14="http://schemas.microsoft.com/office/powerpoint/2010/main" val="147343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Стадия D (“</a:t>
            </a:r>
            <a:r>
              <a:rPr lang="ru-RU" dirty="0" err="1" smtClean="0"/>
              <a:t>Deteriorating</a:t>
            </a:r>
            <a:r>
              <a:rPr lang="ru-RU" dirty="0" smtClean="0"/>
              <a:t>”), ухудшающийся КШ, включает пациентов, для которых назначение стартового интенсивного лечения не привело к стабилизации состояния и требуется эскалация терапии. Эта стадия предполагает, что пациент уже получил начальную терапию на протяжении как минимум 30 минут, но такое лечение не привело к улучшению или стабилизации. Эскалация выражается в увеличении числа и дозировок применяемых </a:t>
            </a:r>
            <a:r>
              <a:rPr lang="ru-RU" dirty="0" err="1" smtClean="0"/>
              <a:t>кардиотропных</a:t>
            </a:r>
            <a:r>
              <a:rPr lang="ru-RU" dirty="0" smtClean="0"/>
              <a:t> препаратов или в подключении МПК.</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27</a:t>
            </a:fld>
            <a:endParaRPr lang="en-US"/>
          </a:p>
        </p:txBody>
      </p:sp>
    </p:spTree>
    <p:extLst>
      <p:ext uri="{BB962C8B-B14F-4D97-AF65-F5344CB8AC3E}">
        <p14:creationId xmlns:p14="http://schemas.microsoft.com/office/powerpoint/2010/main" val="904137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Стадия Е (“</a:t>
            </a:r>
            <a:r>
              <a:rPr lang="ru-RU" dirty="0" err="1" smtClean="0"/>
              <a:t>Extremis</a:t>
            </a:r>
            <a:r>
              <a:rPr lang="ru-RU" dirty="0" smtClean="0"/>
              <a:t>”), терминальный шок. Пациент с циркуляторным коллапсом, часто (но не всегда) с рефрактерной остановкой сердечной деятельности на фоне проводимых мероприятий сердечно-легочной реанимации или экстракорпоральной мембранной </a:t>
            </a:r>
            <a:r>
              <a:rPr lang="ru-RU" dirty="0" err="1" smtClean="0"/>
              <a:t>оксигенации</a:t>
            </a:r>
            <a:r>
              <a:rPr lang="ru-RU" dirty="0" smtClean="0"/>
              <a:t> (ЭКМО).</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28</a:t>
            </a:fld>
            <a:endParaRPr lang="en-US"/>
          </a:p>
        </p:txBody>
      </p:sp>
    </p:spTree>
    <p:extLst>
      <p:ext uri="{BB962C8B-B14F-4D97-AF65-F5344CB8AC3E}">
        <p14:creationId xmlns:p14="http://schemas.microsoft.com/office/powerpoint/2010/main" val="569332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Большинство пациентов сначала проходят обследование у постели больного, где может быть поставлен достаточно точный клинический диагноз кардиогенного шока по следующему признаку:</a:t>
            </a:r>
          </a:p>
          <a:p>
            <a:endParaRPr lang="ru-RU" dirty="0" smtClean="0"/>
          </a:p>
          <a:p>
            <a:r>
              <a:rPr lang="ru-RU" dirty="0" smtClean="0"/>
              <a:t>1. Признаки </a:t>
            </a:r>
            <a:r>
              <a:rPr lang="ru-RU" dirty="0" err="1" smtClean="0"/>
              <a:t>гипоперфузии</a:t>
            </a:r>
            <a:r>
              <a:rPr lang="ru-RU" dirty="0" smtClean="0"/>
              <a:t> органов, такие как холодная липкая кожа, особенно на руках и ногах, могут быть связаны с периферическим цианозом ногтевого ложа, </a:t>
            </a:r>
            <a:r>
              <a:rPr lang="ru-RU" dirty="0" err="1" smtClean="0"/>
              <a:t>олигурией</a:t>
            </a:r>
            <a:r>
              <a:rPr lang="ru-RU" dirty="0" smtClean="0"/>
              <a:t> и нарушением мышления.</a:t>
            </a:r>
          </a:p>
          <a:p>
            <a:r>
              <a:rPr lang="ru-RU" dirty="0" smtClean="0"/>
              <a:t>2. Выраженная стойкая (более 30 мин) гипотензия с систолическим артериальным давлением менее 80–90 мм рт. </a:t>
            </a:r>
            <a:r>
              <a:rPr lang="ru-RU" dirty="0" err="1" smtClean="0"/>
              <a:t>Ст</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29</a:t>
            </a:fld>
            <a:endParaRPr lang="en-US"/>
          </a:p>
        </p:txBody>
      </p:sp>
    </p:spTree>
    <p:extLst>
      <p:ext uri="{BB962C8B-B14F-4D97-AF65-F5344CB8AC3E}">
        <p14:creationId xmlns:p14="http://schemas.microsoft.com/office/powerpoint/2010/main" val="85261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Адекватное или повышенное давление наполнения</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a:t>
            </a:fld>
            <a:endParaRPr lang="en-US"/>
          </a:p>
        </p:txBody>
      </p:sp>
    </p:spTree>
    <p:extLst>
      <p:ext uri="{BB962C8B-B14F-4D97-AF65-F5344CB8AC3E}">
        <p14:creationId xmlns:p14="http://schemas.microsoft.com/office/powerpoint/2010/main" val="144315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Биомаркеры</a:t>
            </a:r>
            <a:r>
              <a:rPr lang="ru-RU" dirty="0" smtClean="0"/>
              <a:t> сердечного </a:t>
            </a:r>
            <a:r>
              <a:rPr lang="ru-RU" dirty="0" err="1" smtClean="0"/>
              <a:t>мионекроза</a:t>
            </a:r>
            <a:r>
              <a:rPr lang="ru-RU" dirty="0" smtClean="0"/>
              <a:t> полезны для оценки тяжести основного острого повреждения миокарда при таких состояниях, как </a:t>
            </a:r>
            <a:r>
              <a:rPr lang="ru-RU" dirty="0" err="1" smtClean="0"/>
              <a:t>фульминантный</a:t>
            </a:r>
            <a:r>
              <a:rPr lang="ru-RU" dirty="0" smtClean="0"/>
              <a:t> миокардит. При ОКС отмечается повышенный уровень сердечного тропонина, который имеет период подъема и спада, соответствующий острому ишемическому повреждению. Несоответствие между степенью сегментарной дисфункции при визуализации и высвобождением тропонина может быть отмечено в условиях оглушенного / </a:t>
            </a:r>
            <a:r>
              <a:rPr lang="ru-RU" dirty="0" err="1" smtClean="0"/>
              <a:t>гибернационного</a:t>
            </a:r>
            <a:r>
              <a:rPr lang="ru-RU" dirty="0" smtClean="0"/>
              <a:t> миокарда или когда представление значительно задерживается после ишемического инсульта. Уровни биомаркеров некроза миокарда могут дать представление о степени повреждения миокарда, тогда как серийные измерения полезны для оценки раннего вымывания после успешной </a:t>
            </a:r>
            <a:r>
              <a:rPr lang="ru-RU" dirty="0" err="1" smtClean="0"/>
              <a:t>реперфузии</a:t>
            </a:r>
            <a:r>
              <a:rPr lang="ru-RU" dirty="0" smtClean="0"/>
              <a:t> и для оценки степени некроза сердца. Уровень натрийуретических пептидов значительно повышен при острой СН, достигающей кульминации в КС, и связаны со смертностью при ИМ-ассоциированном КС.</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31</a:t>
            </a:fld>
            <a:endParaRPr lang="en-US"/>
          </a:p>
        </p:txBody>
      </p:sp>
    </p:spTree>
    <p:extLst>
      <p:ext uri="{BB962C8B-B14F-4D97-AF65-F5344CB8AC3E}">
        <p14:creationId xmlns:p14="http://schemas.microsoft.com/office/powerpoint/2010/main" val="270034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Переносимая кислородом способность - это произведение сердечного выброса и содержания кислорода в крови. Таким образом, неэффективная КИ приведет к неадекватной доставке кислорода в периферические ткани. Повышенный уровень молочной кислоты в артериальной крови </a:t>
            </a:r>
            <a:r>
              <a:rPr lang="ru-RU" dirty="0" err="1" smtClean="0"/>
              <a:t>неспецифически</a:t>
            </a:r>
            <a:r>
              <a:rPr lang="ru-RU" dirty="0" smtClean="0"/>
              <a:t> свидетельствует о гипоксии тканей, но связан со смертностью при CS.</a:t>
            </a:r>
          </a:p>
          <a:p>
            <a:endParaRPr lang="ru-RU" dirty="0" smtClean="0"/>
          </a:p>
          <a:p>
            <a:r>
              <a:rPr lang="ru-RU" dirty="0" smtClean="0"/>
              <a:t>Острое повреждение почек, которое отражается повышением уровня </a:t>
            </a:r>
            <a:r>
              <a:rPr lang="ru-RU" dirty="0" err="1" smtClean="0"/>
              <a:t>креатинина</a:t>
            </a:r>
            <a:r>
              <a:rPr lang="ru-RU" dirty="0" smtClean="0"/>
              <a:t> в сыворотке и потенциальным снижением диуреза, на фоне КС может указывать на почечную </a:t>
            </a:r>
            <a:r>
              <a:rPr lang="ru-RU" dirty="0" err="1" smtClean="0"/>
              <a:t>гипоперфузию</a:t>
            </a:r>
            <a:r>
              <a:rPr lang="ru-RU" dirty="0" smtClean="0"/>
              <a:t> и связано с плохими результатами.</a:t>
            </a:r>
          </a:p>
          <a:p>
            <a:endParaRPr lang="ru-RU" dirty="0" smtClean="0"/>
          </a:p>
          <a:p>
            <a:r>
              <a:rPr lang="ru-RU" dirty="0" smtClean="0"/>
              <a:t>Острое ишемическое или застойное повреждение печени может возникать на фоне КС и проявляться в виде заметного повышения уровней </a:t>
            </a:r>
            <a:r>
              <a:rPr lang="ru-RU" dirty="0" err="1" smtClean="0"/>
              <a:t>аспартатаминотрансферазы</a:t>
            </a:r>
            <a:r>
              <a:rPr lang="ru-RU" dirty="0" smtClean="0"/>
              <a:t>, </a:t>
            </a:r>
            <a:r>
              <a:rPr lang="ru-RU" dirty="0" err="1" smtClean="0"/>
              <a:t>аланинаминотрансферазы</a:t>
            </a:r>
            <a:r>
              <a:rPr lang="ru-RU" dirty="0" smtClean="0"/>
              <a:t>, сывороточного билирубина и </a:t>
            </a:r>
            <a:r>
              <a:rPr lang="ru-RU" dirty="0" err="1" smtClean="0"/>
              <a:t>лактатдегидрогеназы</a:t>
            </a:r>
            <a:r>
              <a:rPr lang="ru-RU" dirty="0" smtClean="0"/>
              <a:t> в сыворотке, что часто сопровождается увеличением </a:t>
            </a:r>
            <a:r>
              <a:rPr lang="ru-RU" dirty="0" err="1" smtClean="0"/>
              <a:t>протромбинового</a:t>
            </a:r>
            <a:r>
              <a:rPr lang="ru-RU" dirty="0" smtClean="0"/>
              <a:t> времени с пиком через 24-72 часа. который впоследствии восстанавливается до исходного уровня в течение 5–10 дней.</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32</a:t>
            </a:fld>
            <a:endParaRPr lang="en-US"/>
          </a:p>
        </p:txBody>
      </p:sp>
    </p:spTree>
    <p:extLst>
      <p:ext uri="{BB962C8B-B14F-4D97-AF65-F5344CB8AC3E}">
        <p14:creationId xmlns:p14="http://schemas.microsoft.com/office/powerpoint/2010/main" val="81195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предлагаем обследовать всех пациентов с CS:</a:t>
            </a:r>
          </a:p>
          <a:p>
            <a:r>
              <a:rPr lang="ru-RU" dirty="0" smtClean="0"/>
              <a:t>ЭКГ, рентген грудной клетки и комплексная эхокардиограмма</a:t>
            </a:r>
          </a:p>
          <a:p>
            <a:r>
              <a:rPr lang="ru-RU" dirty="0" smtClean="0"/>
              <a:t>с конкретной целью понимания</a:t>
            </a:r>
          </a:p>
          <a:p>
            <a:r>
              <a:rPr lang="ru-RU" dirty="0" smtClean="0"/>
              <a:t>доминантный механизм, ответственный за острую гемодинамику</a:t>
            </a:r>
          </a:p>
          <a:p>
            <a:r>
              <a:rPr lang="ru-RU" dirty="0" smtClean="0"/>
              <a:t>нестабильность. При отсутствии противопоказаний</a:t>
            </a:r>
          </a:p>
          <a:p>
            <a:r>
              <a:rPr lang="ru-RU" dirty="0" smtClean="0"/>
              <a:t>дополнительная визуализация с компьютерной томографией</a:t>
            </a:r>
          </a:p>
          <a:p>
            <a:r>
              <a:rPr lang="ru-RU" dirty="0" smtClean="0"/>
              <a:t>или </a:t>
            </a:r>
            <a:r>
              <a:rPr lang="ru-RU" dirty="0" err="1" smtClean="0"/>
              <a:t>чреспищеводная</a:t>
            </a:r>
            <a:r>
              <a:rPr lang="ru-RU" dirty="0" smtClean="0"/>
              <a:t> эхокардиограмма (при необходимости)</a:t>
            </a:r>
          </a:p>
          <a:p>
            <a:r>
              <a:rPr lang="ru-RU" dirty="0" smtClean="0"/>
              <a:t>если есть острый синдром аорты или тромбоэмболия легочной артерии</a:t>
            </a:r>
          </a:p>
          <a:p>
            <a:r>
              <a:rPr lang="ru-RU" dirty="0" smtClean="0"/>
              <a:t>подозревается уместно. Предлагаемые лабораторные тесты включают:</a:t>
            </a:r>
          </a:p>
          <a:p>
            <a:r>
              <a:rPr lang="ru-RU" dirty="0" smtClean="0"/>
              <a:t>общий анализ крови, электролиты, </a:t>
            </a:r>
            <a:r>
              <a:rPr lang="ru-RU" dirty="0" err="1" smtClean="0"/>
              <a:t>креатинин</a:t>
            </a:r>
            <a:r>
              <a:rPr lang="ru-RU" dirty="0" smtClean="0"/>
              <a:t>,</a:t>
            </a:r>
          </a:p>
          <a:p>
            <a:r>
              <a:rPr lang="ru-RU" dirty="0" smtClean="0"/>
              <a:t>печеночная функция </a:t>
            </a:r>
            <a:r>
              <a:rPr lang="ru-RU" dirty="0" err="1" smtClean="0"/>
              <a:t>tsts</a:t>
            </a:r>
            <a:r>
              <a:rPr lang="ru-RU" dirty="0" smtClean="0"/>
              <a:t>, газы и </a:t>
            </a:r>
            <a:r>
              <a:rPr lang="ru-RU" dirty="0" err="1" smtClean="0"/>
              <a:t>лактат</a:t>
            </a:r>
            <a:r>
              <a:rPr lang="ru-RU" dirty="0" smtClean="0"/>
              <a:t> артериальной крови,</a:t>
            </a:r>
          </a:p>
          <a:p>
            <a:r>
              <a:rPr lang="ru-RU" dirty="0" smtClean="0"/>
              <a:t>и серийные уровни сердечного тропонина.</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33</a:t>
            </a:fld>
            <a:endParaRPr lang="en-US"/>
          </a:p>
        </p:txBody>
      </p:sp>
    </p:spTree>
    <p:extLst>
      <p:ext uri="{BB962C8B-B14F-4D97-AF65-F5344CB8AC3E}">
        <p14:creationId xmlns:p14="http://schemas.microsoft.com/office/powerpoint/2010/main" val="304282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Коронарная </a:t>
            </a:r>
            <a:r>
              <a:rPr lang="ru-RU" dirty="0" err="1" smtClean="0"/>
              <a:t>реперфузия</a:t>
            </a:r>
            <a:r>
              <a:rPr lang="ru-RU" dirty="0" smtClean="0"/>
              <a:t> является основным научно обоснованным терапевтическим вмешательством для пациентов с острым ИМ и КС.</a:t>
            </a:r>
          </a:p>
          <a:p>
            <a:r>
              <a:rPr lang="ru-RU" dirty="0" smtClean="0"/>
              <a:t>Сохраняйте предварительную нагрузку на правый желудочек:</a:t>
            </a:r>
          </a:p>
          <a:p>
            <a:r>
              <a:rPr lang="ru-RU" dirty="0" smtClean="0"/>
              <a:t>                                                 Объемная нагрузка (в / в физиологический раствор)</a:t>
            </a:r>
          </a:p>
          <a:p>
            <a:r>
              <a:rPr lang="ru-RU" dirty="0" smtClean="0"/>
              <a:t>                                                 Избегайте использования нитратов и диуретиков.</a:t>
            </a:r>
          </a:p>
          <a:p>
            <a:r>
              <a:rPr lang="ru-RU" dirty="0" smtClean="0"/>
              <a:t>Поддерживайте синхронизацию A-V.</a:t>
            </a:r>
          </a:p>
          <a:p>
            <a:r>
              <a:rPr lang="ru-RU" dirty="0" smtClean="0"/>
              <a:t>                                                Последовательная атриовентрикулярная стимуляция при симптоматической блокаде сердца высокой степени</a:t>
            </a:r>
          </a:p>
          <a:p>
            <a:r>
              <a:rPr lang="ru-RU" dirty="0" smtClean="0"/>
              <a:t>                                                Оперативная </a:t>
            </a:r>
            <a:r>
              <a:rPr lang="ru-RU" dirty="0" err="1" smtClean="0"/>
              <a:t>кардиоверсия</a:t>
            </a:r>
            <a:r>
              <a:rPr lang="ru-RU" dirty="0" smtClean="0"/>
              <a:t> при </a:t>
            </a:r>
            <a:r>
              <a:rPr lang="ru-RU" dirty="0" err="1" smtClean="0"/>
              <a:t>гемодинамически</a:t>
            </a:r>
            <a:r>
              <a:rPr lang="ru-RU" dirty="0" smtClean="0"/>
              <a:t> значимой СВТ.</a:t>
            </a:r>
          </a:p>
          <a:p>
            <a:r>
              <a:rPr lang="ru-RU" dirty="0" err="1" smtClean="0"/>
              <a:t>Ионотропная</a:t>
            </a:r>
            <a:r>
              <a:rPr lang="ru-RU" dirty="0" smtClean="0"/>
              <a:t> поддержка:</a:t>
            </a:r>
          </a:p>
          <a:p>
            <a:r>
              <a:rPr lang="ru-RU" dirty="0" smtClean="0"/>
              <a:t>                                                </a:t>
            </a:r>
            <a:r>
              <a:rPr lang="ru-RU" dirty="0" err="1" smtClean="0"/>
              <a:t>Добутамин</a:t>
            </a:r>
            <a:r>
              <a:rPr lang="ru-RU" dirty="0" smtClean="0"/>
              <a:t> (если сердечный выброс не увеличивается после объемной нагрузки)</a:t>
            </a:r>
          </a:p>
          <a:p>
            <a:r>
              <a:rPr lang="ru-RU" dirty="0" smtClean="0"/>
              <a:t>Уменьшение правого желудочка после нагрузки с дисфункцией левого желудочка</a:t>
            </a:r>
          </a:p>
          <a:p>
            <a:r>
              <a:rPr lang="ru-RU" dirty="0" smtClean="0"/>
              <a:t>                                                Внутриаортальный баллонный насос (IABP)</a:t>
            </a:r>
          </a:p>
          <a:p>
            <a:r>
              <a:rPr lang="ru-RU" dirty="0" smtClean="0"/>
              <a:t>                                                Артериальные вазодилататоры (</a:t>
            </a:r>
            <a:r>
              <a:rPr lang="ru-RU" dirty="0" err="1" smtClean="0"/>
              <a:t>нитропруссид</a:t>
            </a:r>
            <a:r>
              <a:rPr lang="ru-RU" dirty="0" smtClean="0"/>
              <a:t>, </a:t>
            </a:r>
            <a:r>
              <a:rPr lang="ru-RU" dirty="0" err="1" smtClean="0"/>
              <a:t>гидралазин</a:t>
            </a:r>
            <a:r>
              <a:rPr lang="ru-RU" dirty="0" smtClean="0"/>
              <a:t>)</a:t>
            </a:r>
          </a:p>
          <a:p>
            <a:r>
              <a:rPr lang="ru-RU" dirty="0" smtClean="0"/>
              <a:t>                                                Ингибиторы АПФ.</a:t>
            </a:r>
          </a:p>
          <a:p>
            <a:r>
              <a:rPr lang="ru-RU" dirty="0" err="1" smtClean="0"/>
              <a:t>Реперфузия</a:t>
            </a:r>
            <a:r>
              <a:rPr lang="ru-RU" dirty="0" smtClean="0"/>
              <a:t>: </a:t>
            </a:r>
            <a:r>
              <a:rPr lang="ru-RU" dirty="0" err="1" smtClean="0"/>
              <a:t>тромболитический</a:t>
            </a:r>
            <a:r>
              <a:rPr lang="ru-RU" dirty="0" smtClean="0"/>
              <a:t> агент, первичная ЧТКА (</a:t>
            </a:r>
            <a:r>
              <a:rPr lang="ru-RU" dirty="0" err="1" smtClean="0"/>
              <a:t>чрескожная</a:t>
            </a:r>
            <a:r>
              <a:rPr lang="ru-RU" dirty="0" smtClean="0"/>
              <a:t> </a:t>
            </a:r>
            <a:r>
              <a:rPr lang="ru-RU" dirty="0" err="1" smtClean="0"/>
              <a:t>транслюминальная</a:t>
            </a:r>
            <a:endParaRPr lang="ru-RU" dirty="0" smtClean="0"/>
          </a:p>
          <a:p>
            <a:r>
              <a:rPr lang="ru-RU" dirty="0" smtClean="0"/>
              <a:t>Коронарная </a:t>
            </a:r>
            <a:r>
              <a:rPr lang="ru-RU" dirty="0" err="1" smtClean="0"/>
              <a:t>ангиопластика</a:t>
            </a:r>
            <a:r>
              <a:rPr lang="ru-RU" dirty="0" smtClean="0"/>
              <a:t>), АКШ (шунтирование коронарной артерии)</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34</a:t>
            </a:fld>
            <a:endParaRPr lang="en-US"/>
          </a:p>
        </p:txBody>
      </p:sp>
    </p:spTree>
    <p:extLst>
      <p:ext uri="{BB962C8B-B14F-4D97-AF65-F5344CB8AC3E}">
        <p14:creationId xmlns:p14="http://schemas.microsoft.com/office/powerpoint/2010/main" val="104375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Фазовый характер интенсивной терапии кардиогенного шока при остром коронарном синдроме</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35</a:t>
            </a:fld>
            <a:endParaRPr lang="en-US"/>
          </a:p>
        </p:txBody>
      </p:sp>
    </p:spTree>
    <p:extLst>
      <p:ext uri="{BB962C8B-B14F-4D97-AF65-F5344CB8AC3E}">
        <p14:creationId xmlns:p14="http://schemas.microsoft.com/office/powerpoint/2010/main" val="1988401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требует немедленной реакции с установлением причины КШ, определением гемодинамического варианта шока и проведением всего спектра диагностических </a:t>
            </a:r>
            <a:r>
              <a:rPr lang="ru-RU" dirty="0" err="1" smtClean="0"/>
              <a:t>мероприятийМониторинг</a:t>
            </a:r>
            <a:r>
              <a:rPr lang="ru-RU" dirty="0" smtClean="0"/>
              <a:t> артериального давления инвазивным способом с исследованием газового состава и кислотно-основного состояния крови</a:t>
            </a:r>
          </a:p>
          <a:p>
            <a:r>
              <a:rPr lang="ru-RU" dirty="0" smtClean="0"/>
              <a:t>Обязательным являются исследование центральной венозной сатурации, использование протоколов BLUE (The </a:t>
            </a:r>
            <a:r>
              <a:rPr lang="ru-RU" dirty="0" err="1" smtClean="0"/>
              <a:t>bedside</a:t>
            </a:r>
            <a:r>
              <a:rPr lang="ru-RU" dirty="0" smtClean="0"/>
              <a:t> </a:t>
            </a:r>
            <a:r>
              <a:rPr lang="ru-RU" dirty="0" err="1" smtClean="0"/>
              <a:t>lung</a:t>
            </a:r>
            <a:r>
              <a:rPr lang="ru-RU" dirty="0" smtClean="0"/>
              <a:t> </a:t>
            </a:r>
            <a:r>
              <a:rPr lang="ru-RU" dirty="0" err="1" smtClean="0"/>
              <a:t>ultrasound</a:t>
            </a:r>
            <a:r>
              <a:rPr lang="ru-RU" dirty="0" smtClean="0"/>
              <a:t> </a:t>
            </a:r>
            <a:r>
              <a:rPr lang="ru-RU" dirty="0" err="1" smtClean="0"/>
              <a:t>in</a:t>
            </a:r>
            <a:r>
              <a:rPr lang="ru-RU" dirty="0" smtClean="0"/>
              <a:t> </a:t>
            </a:r>
            <a:r>
              <a:rPr lang="ru-RU" dirty="0" err="1" smtClean="0"/>
              <a:t>emergency</a:t>
            </a:r>
            <a:r>
              <a:rPr lang="ru-RU" dirty="0" smtClean="0"/>
              <a:t> — прикроватное ультразвуковое исследование легких в неотложной медицине) и RACE (</a:t>
            </a:r>
            <a:r>
              <a:rPr lang="ru-RU" dirty="0" err="1" smtClean="0"/>
              <a:t>Rapid</a:t>
            </a:r>
            <a:r>
              <a:rPr lang="ru-RU" dirty="0" smtClean="0"/>
              <a:t> </a:t>
            </a:r>
            <a:r>
              <a:rPr lang="ru-RU" dirty="0" err="1" smtClean="0"/>
              <a:t>assessment</a:t>
            </a:r>
            <a:r>
              <a:rPr lang="ru-RU" dirty="0" smtClean="0"/>
              <a:t> </a:t>
            </a:r>
            <a:r>
              <a:rPr lang="ru-RU" dirty="0" err="1" smtClean="0"/>
              <a:t>by</a:t>
            </a:r>
            <a:r>
              <a:rPr lang="ru-RU" dirty="0" smtClean="0"/>
              <a:t> </a:t>
            </a:r>
            <a:r>
              <a:rPr lang="ru-RU" dirty="0" err="1" smtClean="0"/>
              <a:t>cardiac</a:t>
            </a:r>
            <a:r>
              <a:rPr lang="ru-RU" dirty="0" smtClean="0"/>
              <a:t> </a:t>
            </a:r>
            <a:r>
              <a:rPr lang="ru-RU" dirty="0" err="1" smtClean="0"/>
              <a:t>echocardiography</a:t>
            </a:r>
            <a:r>
              <a:rPr lang="ru-RU" dirty="0" smtClean="0"/>
              <a:t> — быстрая оценка с использованием ЭхоКГ) для первичной оценки ЭхоКГ-картины внутрисердечной гемодинамики, наличия/отсутствия </a:t>
            </a:r>
            <a:r>
              <a:rPr lang="ru-RU" dirty="0" err="1" smtClean="0"/>
              <a:t>гипо</a:t>
            </a:r>
            <a:r>
              <a:rPr lang="ru-RU" dirty="0" smtClean="0"/>
              <a:t>-/</a:t>
            </a:r>
            <a:r>
              <a:rPr lang="ru-RU" dirty="0" err="1" smtClean="0"/>
              <a:t>акинеза</a:t>
            </a:r>
            <a:r>
              <a:rPr lang="ru-RU" dirty="0" smtClean="0"/>
              <a:t> миокарда, наличия жидкостей в серозных полостях для уточнения причины шока и его варианта</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36</a:t>
            </a:fld>
            <a:endParaRPr lang="en-US"/>
          </a:p>
        </p:txBody>
      </p:sp>
    </p:spTree>
    <p:extLst>
      <p:ext uri="{BB962C8B-B14F-4D97-AF65-F5344CB8AC3E}">
        <p14:creationId xmlns:p14="http://schemas.microsoft.com/office/powerpoint/2010/main" val="864579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качестве препаратов первой линии рекомендована </a:t>
            </a:r>
            <a:r>
              <a:rPr lang="ru-RU" dirty="0" err="1" smtClean="0"/>
              <a:t>инфузия</a:t>
            </a:r>
            <a:r>
              <a:rPr lang="ru-RU" dirty="0" smtClean="0"/>
              <a:t> кристаллоидов.</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37</a:t>
            </a:fld>
            <a:endParaRPr lang="en-US"/>
          </a:p>
        </p:txBody>
      </p:sp>
    </p:spTree>
    <p:extLst>
      <p:ext uri="{BB962C8B-B14F-4D97-AF65-F5344CB8AC3E}">
        <p14:creationId xmlns:p14="http://schemas.microsoft.com/office/powerpoint/2010/main" val="2065852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Начальные аспекты вазоактивного управления при типах CS</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39</a:t>
            </a:fld>
            <a:endParaRPr lang="en-US"/>
          </a:p>
        </p:txBody>
      </p:sp>
    </p:spTree>
    <p:extLst>
      <p:ext uri="{BB962C8B-B14F-4D97-AF65-F5344CB8AC3E}">
        <p14:creationId xmlns:p14="http://schemas.microsoft.com/office/powerpoint/2010/main" val="81148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Поскольку ОКС является наиболее распространенной причиной КШ, крайне важное значение имеет неотложная </a:t>
            </a:r>
            <a:r>
              <a:rPr lang="ru-RU" dirty="0" err="1" smtClean="0"/>
              <a:t>реперфузионная</a:t>
            </a:r>
            <a:r>
              <a:rPr lang="ru-RU" dirty="0" smtClean="0"/>
              <a:t> терапия. Экстренная </a:t>
            </a:r>
            <a:r>
              <a:rPr lang="ru-RU" dirty="0" err="1" smtClean="0"/>
              <a:t>реперфузия</a:t>
            </a:r>
            <a:r>
              <a:rPr lang="ru-RU" dirty="0" smtClean="0"/>
              <a:t> снижает смертность при КШ</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40</a:t>
            </a:fld>
            <a:endParaRPr lang="en-US"/>
          </a:p>
        </p:txBody>
      </p:sp>
    </p:spTree>
    <p:extLst>
      <p:ext uri="{BB962C8B-B14F-4D97-AF65-F5344CB8AC3E}">
        <p14:creationId xmlns:p14="http://schemas.microsoft.com/office/powerpoint/2010/main" val="1905733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The </a:t>
            </a:r>
            <a:r>
              <a:rPr lang="ru-RU" dirty="0" err="1" smtClean="0"/>
              <a:t>Tandem</a:t>
            </a:r>
            <a:r>
              <a:rPr lang="ru-RU" dirty="0" smtClean="0"/>
              <a:t> </a:t>
            </a:r>
            <a:r>
              <a:rPr lang="ru-RU" dirty="0" err="1" smtClean="0"/>
              <a:t>Heart</a:t>
            </a:r>
            <a:r>
              <a:rPr lang="ru-RU" dirty="0" smtClean="0"/>
              <a:t> (</a:t>
            </a:r>
            <a:r>
              <a:rPr lang="ru-RU" dirty="0" err="1" smtClean="0"/>
              <a:t>TandemLife</a:t>
            </a:r>
            <a:r>
              <a:rPr lang="ru-RU" dirty="0" smtClean="0"/>
              <a:t>, </a:t>
            </a:r>
            <a:r>
              <a:rPr lang="ru-RU" dirty="0" err="1" smtClean="0"/>
              <a:t>Pittsburgh</a:t>
            </a:r>
            <a:r>
              <a:rPr lang="ru-RU" dirty="0" smtClean="0"/>
              <a:t>, PA, США) — </a:t>
            </a:r>
            <a:r>
              <a:rPr lang="ru-RU" dirty="0" err="1" smtClean="0"/>
              <a:t>чрескожный</a:t>
            </a:r>
            <a:r>
              <a:rPr lang="ru-RU" dirty="0" smtClean="0"/>
              <a:t> </a:t>
            </a:r>
            <a:r>
              <a:rPr lang="ru-RU" dirty="0" err="1" smtClean="0"/>
              <a:t>центрифужный</a:t>
            </a:r>
            <a:r>
              <a:rPr lang="ru-RU" dirty="0" smtClean="0"/>
              <a:t> насос, обеспечивающий расчетную скорость перфузии до 4 л/мин посредством </a:t>
            </a:r>
            <a:r>
              <a:rPr lang="ru-RU" dirty="0" err="1" smtClean="0"/>
              <a:t>центрифужного</a:t>
            </a:r>
            <a:r>
              <a:rPr lang="ru-RU" dirty="0" smtClean="0"/>
              <a:t> насоса постоянного потока</a:t>
            </a:r>
            <a:r>
              <a:rPr lang="en-US" dirty="0" smtClean="0"/>
              <a:t>/</a:t>
            </a:r>
            <a:r>
              <a:rPr lang="ru-RU" dirty="0" smtClean="0"/>
              <a:t>это устройство обеспечивает снижение </a:t>
            </a:r>
            <a:r>
              <a:rPr lang="ru-RU" dirty="0" err="1" smtClean="0"/>
              <a:t>преднагрузки</a:t>
            </a:r>
            <a:r>
              <a:rPr lang="ru-RU" dirty="0" smtClean="0"/>
              <a:t> на левый желудочек и улучшение перфузии периферических тканей за счет перераспределения </a:t>
            </a:r>
            <a:r>
              <a:rPr lang="ru-RU" dirty="0" err="1" smtClean="0"/>
              <a:t>оксигенированной</a:t>
            </a:r>
            <a:r>
              <a:rPr lang="ru-RU" dirty="0" smtClean="0"/>
              <a:t> крови из левого сердца в аорту</a:t>
            </a:r>
            <a:endParaRPr lang="en-US" dirty="0" smtClean="0"/>
          </a:p>
          <a:p>
            <a:r>
              <a:rPr lang="en-US" dirty="0" smtClean="0"/>
              <a:t>The </a:t>
            </a:r>
            <a:r>
              <a:rPr lang="en-US" dirty="0" err="1" smtClean="0"/>
              <a:t>Impella</a:t>
            </a:r>
            <a:r>
              <a:rPr lang="en-US" dirty="0" smtClean="0"/>
              <a:t> (</a:t>
            </a:r>
            <a:r>
              <a:rPr lang="en-US" dirty="0" err="1" smtClean="0"/>
              <a:t>AbioMed</a:t>
            </a:r>
            <a:r>
              <a:rPr lang="en-US" dirty="0" smtClean="0"/>
              <a:t>, Denver, MA, </a:t>
            </a:r>
            <a:r>
              <a:rPr lang="ru-RU" dirty="0" smtClean="0"/>
              <a:t>США) — аксиальный </a:t>
            </a:r>
            <a:r>
              <a:rPr lang="ru-RU" dirty="0" err="1" smtClean="0"/>
              <a:t>непульсирующий</a:t>
            </a:r>
            <a:r>
              <a:rPr lang="ru-RU" dirty="0" smtClean="0"/>
              <a:t> насос,</a:t>
            </a:r>
            <a:r>
              <a:rPr lang="en-US" dirty="0" smtClean="0"/>
              <a:t> </a:t>
            </a:r>
            <a:r>
              <a:rPr lang="ru-RU" dirty="0" smtClean="0"/>
              <a:t>Устройство обеспечивает активный выброс крови, </a:t>
            </a:r>
            <a:r>
              <a:rPr lang="ru-RU" dirty="0" err="1" smtClean="0"/>
              <a:t>аспирируемой</a:t>
            </a:r>
            <a:r>
              <a:rPr lang="ru-RU" dirty="0" smtClean="0"/>
              <a:t> из левого желудочка в восходящую аорту</a:t>
            </a:r>
            <a:endParaRPr lang="en-US" dirty="0" smtClean="0"/>
          </a:p>
          <a:p>
            <a:r>
              <a:rPr lang="ru-RU" dirty="0" smtClean="0"/>
              <a:t>ЭКМО — форма модифицированного аппарата искусственного кровообращения. Принципиальным отличием ЭКМО от вышеуказанных систем МПК является поддержка как функции сердца, так и функции легких, что может характеризоваться термином «экстракорпоральная поддержка жизни».</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43</a:t>
            </a:fld>
            <a:endParaRPr lang="en-US"/>
          </a:p>
        </p:txBody>
      </p:sp>
    </p:spTree>
    <p:extLst>
      <p:ext uri="{BB962C8B-B14F-4D97-AF65-F5344CB8AC3E}">
        <p14:creationId xmlns:p14="http://schemas.microsoft.com/office/powerpoint/2010/main" val="97894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CS прагматически определяется как состояние</a:t>
            </a:r>
          </a:p>
          <a:p>
            <a:r>
              <a:rPr lang="ru-RU" dirty="0" smtClean="0"/>
              <a:t>в которых неэффективный сердечный выброс, вызванный первичной</a:t>
            </a:r>
          </a:p>
          <a:p>
            <a:r>
              <a:rPr lang="ru-RU" dirty="0" smtClean="0"/>
              <a:t>сердечное расстройство приводит как к клиническим, так и к биохимическим</a:t>
            </a:r>
          </a:p>
          <a:p>
            <a:r>
              <a:rPr lang="ru-RU" dirty="0" smtClean="0"/>
              <a:t>проявления неадекватной перфузии тканей.</a:t>
            </a:r>
          </a:p>
          <a:p>
            <a:r>
              <a:rPr lang="ru-RU" dirty="0" smtClean="0"/>
              <a:t>клиническое представление обычно характеризуется постоянным</a:t>
            </a:r>
          </a:p>
          <a:p>
            <a:r>
              <a:rPr lang="ru-RU" dirty="0" smtClean="0"/>
              <a:t>гипотония не реагирует на замещение объема</a:t>
            </a:r>
          </a:p>
          <a:p>
            <a:r>
              <a:rPr lang="ru-RU" dirty="0" smtClean="0"/>
              <a:t>и сопровождается клиническими особенностями конечного органа</a:t>
            </a:r>
          </a:p>
          <a:p>
            <a:r>
              <a:rPr lang="ru-RU" dirty="0" err="1" smtClean="0"/>
              <a:t>гипоперфузия</a:t>
            </a:r>
            <a:r>
              <a:rPr lang="ru-RU" dirty="0" smtClean="0"/>
              <a:t>, требующая вмешательства с фармакологическими</a:t>
            </a:r>
          </a:p>
          <a:p>
            <a:r>
              <a:rPr lang="ru-RU" dirty="0" smtClean="0"/>
              <a:t>или механической опоры. Хотя это не предусмотрено мандатом,</a:t>
            </a:r>
          </a:p>
          <a:p>
            <a:r>
              <a:rPr lang="ru-RU" dirty="0" smtClean="0"/>
              <a:t>объективные гемодинамические параметры для CS могут помочь</a:t>
            </a:r>
          </a:p>
          <a:p>
            <a:r>
              <a:rPr lang="ru-RU" dirty="0" smtClean="0"/>
              <a:t>подтвердить диагноз и включить сравнение</a:t>
            </a:r>
          </a:p>
          <a:p>
            <a:r>
              <a:rPr lang="ru-RU" dirty="0" smtClean="0"/>
              <a:t>когорт и клинические испытания. Определения в клинической практике</a:t>
            </a:r>
          </a:p>
          <a:p>
            <a:r>
              <a:rPr lang="ru-RU" dirty="0" smtClean="0"/>
              <a:t>руководящих принципов и практических определений, используемых в</a:t>
            </a:r>
          </a:p>
          <a:p>
            <a:r>
              <a:rPr lang="ru-RU" dirty="0" smtClean="0"/>
              <a:t>SHOCK (Должны ли мы, по-видимому, </a:t>
            </a:r>
            <a:r>
              <a:rPr lang="ru-RU" dirty="0" err="1" smtClean="0"/>
              <a:t>реваскуляризировать</a:t>
            </a:r>
            <a:r>
              <a:rPr lang="ru-RU" dirty="0" smtClean="0"/>
              <a:t> окклюдированные</a:t>
            </a:r>
          </a:p>
          <a:p>
            <a:r>
              <a:rPr lang="ru-RU" dirty="0" err="1" smtClean="0"/>
              <a:t>Коронар</a:t>
            </a:r>
            <a:r>
              <a:rPr lang="ru-RU" dirty="0" smtClean="0"/>
              <a:t> для кардиогенного шока) и IABP-SHOCK II</a:t>
            </a:r>
          </a:p>
          <a:p>
            <a:r>
              <a:rPr lang="ru-RU" dirty="0" smtClean="0"/>
              <a:t>(Внутриаортальный баллонный насос в кардиогенном шоке II)</a:t>
            </a:r>
          </a:p>
          <a:p>
            <a:r>
              <a:rPr lang="ru-RU" dirty="0" smtClean="0"/>
              <a:t>представлены в таблице 1</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5</a:t>
            </a:fld>
            <a:endParaRPr lang="en-US"/>
          </a:p>
        </p:txBody>
      </p:sp>
    </p:spTree>
    <p:extLst>
      <p:ext uri="{BB962C8B-B14F-4D97-AF65-F5344CB8AC3E}">
        <p14:creationId xmlns:p14="http://schemas.microsoft.com/office/powerpoint/2010/main" val="3143527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Внутриаортальный баллонный насос (IABP) представляет собой механическое устройство, которое увеличивает перфузию миокарда и косвенно увеличивает сердечный выброс за счет уменьшения нагрузки. Он состоит из цилиндрического полиэтиленового баллона, который находится в аорте, приблизительно на 2 сантиметра (0,79 дюйма) от левой подключичной артерии [1]. Баллон раздувается и сдувается через встречную пульсацию, что означает, что он активно </a:t>
            </a:r>
            <a:r>
              <a:rPr lang="ru-RU" dirty="0" err="1" smtClean="0"/>
              <a:t>дефлируется</a:t>
            </a:r>
            <a:r>
              <a:rPr lang="ru-RU" dirty="0" smtClean="0"/>
              <a:t> в систоле и раздувается в диастоле. Систолическая дефляция снижается после нагрузки через вакуумный эффект и косвенно увеличивает прямой поток от сердца. Диастолическая инфляция увеличивает поток крови к коронарным артериям через ретроградный поток. Эти действия в совокупности уменьшают потребность в </a:t>
            </a:r>
            <a:r>
              <a:rPr lang="ru-RU" dirty="0" err="1" smtClean="0"/>
              <a:t>миокардиальном</a:t>
            </a:r>
            <a:r>
              <a:rPr lang="ru-RU" dirty="0" smtClean="0"/>
              <a:t> кислороде и увеличивают подачу кислорода миокардом. [2] [3]</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45</a:t>
            </a:fld>
            <a:endParaRPr lang="en-US"/>
          </a:p>
        </p:txBody>
      </p:sp>
    </p:spTree>
    <p:extLst>
      <p:ext uri="{BB962C8B-B14F-4D97-AF65-F5344CB8AC3E}">
        <p14:creationId xmlns:p14="http://schemas.microsoft.com/office/powerpoint/2010/main" val="246323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Интенсивная терапия этой фазы основана на подборе адекватных дозировок инотропных препаратов, отказе от введения избытка жидкости и от положительного кумулятивного баланса.</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46</a:t>
            </a:fld>
            <a:endParaRPr lang="en-US"/>
          </a:p>
        </p:txBody>
      </p:sp>
    </p:spTree>
    <p:extLst>
      <p:ext uri="{BB962C8B-B14F-4D97-AF65-F5344CB8AC3E}">
        <p14:creationId xmlns:p14="http://schemas.microsoft.com/office/powerpoint/2010/main" val="3714195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Фаза восстановления пациента характеризуется острым и подострым </a:t>
            </a:r>
            <a:r>
              <a:rPr lang="ru-RU" dirty="0" err="1" smtClean="0"/>
              <a:t>ремоделированием</a:t>
            </a:r>
            <a:r>
              <a:rPr lang="ru-RU" dirty="0" smtClean="0"/>
              <a:t> миокарда, формированием гемодинамического профиля пациента </a:t>
            </a:r>
            <a:r>
              <a:rPr lang="ru-RU" dirty="0" err="1" smtClean="0"/>
              <a:t>de</a:t>
            </a:r>
            <a:r>
              <a:rPr lang="ru-RU" dirty="0" smtClean="0"/>
              <a:t> </a:t>
            </a:r>
            <a:r>
              <a:rPr lang="ru-RU" dirty="0" err="1" smtClean="0"/>
              <a:t>novo</a:t>
            </a:r>
            <a:r>
              <a:rPr lang="ru-RU" dirty="0" smtClean="0"/>
              <a:t> с потребностями в назначении фармакологических препаратов, которые бы адаптировали организм пациента после КШ к измененному паттерну гемодинамики. Второй, неблагоприятный, сценарий данной фазы — развитие ПОН, как в силу перенесенной во время шока тяжелой </a:t>
            </a:r>
            <a:r>
              <a:rPr lang="ru-RU" dirty="0" err="1" smtClean="0"/>
              <a:t>гипоперфузии</a:t>
            </a:r>
            <a:r>
              <a:rPr lang="ru-RU" dirty="0" smtClean="0"/>
              <a:t> и гипоксии тканей, так и вследствие возможного </a:t>
            </a:r>
            <a:r>
              <a:rPr lang="ru-RU" dirty="0" err="1" smtClean="0"/>
              <a:t>постшокового</a:t>
            </a:r>
            <a:r>
              <a:rPr lang="ru-RU" dirty="0" smtClean="0"/>
              <a:t> </a:t>
            </a:r>
            <a:r>
              <a:rPr lang="ru-RU" dirty="0" err="1" smtClean="0"/>
              <a:t>ремоделирования</a:t>
            </a:r>
            <a:r>
              <a:rPr lang="ru-RU" dirty="0" smtClean="0"/>
              <a:t> со значительным снижением способной к сокращению массы миокарда и формированием синдрома малого сердечного выброса.</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47</a:t>
            </a:fld>
            <a:endParaRPr lang="en-US"/>
          </a:p>
        </p:txBody>
      </p:sp>
    </p:spTree>
    <p:extLst>
      <p:ext uri="{BB962C8B-B14F-4D97-AF65-F5344CB8AC3E}">
        <p14:creationId xmlns:p14="http://schemas.microsoft.com/office/powerpoint/2010/main" val="702082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Методы интенсивной терапии ПОН направлены на поддержание и замещение функции жизненно важных органов (искусственная вентиляция легких, метаболическая и </a:t>
            </a:r>
            <a:r>
              <a:rPr lang="ru-RU" dirty="0" err="1" smtClean="0"/>
              <a:t>нутритивная</a:t>
            </a:r>
            <a:r>
              <a:rPr lang="ru-RU" dirty="0" smtClean="0"/>
              <a:t> поддержка, методы заместительной почечной терапии, МПК, профилактика острых стрессовых эрозий и язв, профилактика тромбозов глубоких вен) и не отличаются по принципам, применимым к другим критическим состояниям</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48</a:t>
            </a:fld>
            <a:endParaRPr lang="en-US"/>
          </a:p>
        </p:txBody>
      </p:sp>
    </p:spTree>
    <p:extLst>
      <p:ext uri="{BB962C8B-B14F-4D97-AF65-F5344CB8AC3E}">
        <p14:creationId xmlns:p14="http://schemas.microsoft.com/office/powerpoint/2010/main" val="2483020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Intra-aortic balloon </a:t>
            </a:r>
            <a:r>
              <a:rPr lang="en-US" dirty="0" err="1" smtClean="0"/>
              <a:t>counterpulsation</a:t>
            </a:r>
            <a:endParaRPr lang="en-US" dirty="0" smtClean="0"/>
          </a:p>
          <a:p>
            <a:r>
              <a:rPr lang="en-US" dirty="0" smtClean="0"/>
              <a:t>Altered mental status- </a:t>
            </a:r>
            <a:r>
              <a:rPr lang="ru-RU" dirty="0" smtClean="0"/>
              <a:t>Изменения психического состояния</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49</a:t>
            </a:fld>
            <a:endParaRPr lang="en-US"/>
          </a:p>
        </p:txBody>
      </p:sp>
    </p:spTree>
    <p:extLst>
      <p:ext uri="{BB962C8B-B14F-4D97-AF65-F5344CB8AC3E}">
        <p14:creationId xmlns:p14="http://schemas.microsoft.com/office/powerpoint/2010/main" val="194980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CI indicates cardiac index; CS, cardiogenic shock; ESC, European Society of Cardiology; HF, heart failure; IABP-SHOCK II, </a:t>
            </a:r>
            <a:r>
              <a:rPr lang="en-US" dirty="0" err="1" smtClean="0"/>
              <a:t>Intraaortic</a:t>
            </a:r>
            <a:r>
              <a:rPr lang="en-US" dirty="0" smtClean="0"/>
              <a:t> Balloon Pump in Cardiogenic</a:t>
            </a:r>
          </a:p>
          <a:p>
            <a:r>
              <a:rPr lang="en-US" dirty="0" smtClean="0"/>
              <a:t>Shock II; LV, left ventricular; MI, myocardial infarction; PCWP, pulmonary capillary wedge pressure; SBP, systolic blood pressure; and SHOCK, Should We Emergently</a:t>
            </a:r>
          </a:p>
          <a:p>
            <a:r>
              <a:rPr lang="en-US" dirty="0" smtClean="0"/>
              <a:t>Revascularize Occluded Coronaries for Cardiogenic Shock.</a:t>
            </a:r>
          </a:p>
          <a:p>
            <a:r>
              <a:rPr lang="en-US" dirty="0" smtClean="0"/>
              <a:t>*In setting of MI complicated by predominantly LV dysfunction.</a:t>
            </a:r>
          </a:p>
          <a:p>
            <a:r>
              <a:rPr lang="en-US" dirty="0" smtClean="0"/>
              <a:t>†In setting of acute MI.</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6</a:t>
            </a:fld>
            <a:endParaRPr lang="en-US"/>
          </a:p>
        </p:txBody>
      </p:sp>
    </p:spTree>
    <p:extLst>
      <p:ext uri="{BB962C8B-B14F-4D97-AF65-F5344CB8AC3E}">
        <p14:creationId xmlns:p14="http://schemas.microsoft.com/office/powerpoint/2010/main" val="256170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эксперты Ассоциации интенсивной кардиоваскулярной терапии Европейского общества кардиологов предлагают четыре обязательных диагностических критерия КШ при ОКС</a:t>
            </a:r>
            <a:endParaRPr lang="en-US" dirty="0" smtClean="0"/>
          </a:p>
          <a:p>
            <a:r>
              <a:rPr lang="ru-RU" dirty="0" smtClean="0"/>
              <a:t>1. Артериальная гипотония продолжительностью более 30 минут. </a:t>
            </a:r>
            <a:r>
              <a:rPr lang="ru-RU" dirty="0" err="1" smtClean="0"/>
              <a:t>АДсист</a:t>
            </a:r>
            <a:r>
              <a:rPr lang="ru-RU" dirty="0" smtClean="0"/>
              <a:t> менее 90 мм рт. ст. или необходимость в использовании </a:t>
            </a:r>
            <a:r>
              <a:rPr lang="ru-RU" dirty="0" err="1" smtClean="0"/>
              <a:t>вазопрессоров</a:t>
            </a:r>
            <a:r>
              <a:rPr lang="ru-RU" dirty="0" smtClean="0"/>
              <a:t> (именно так в первоисточнике) для поддержания </a:t>
            </a:r>
            <a:r>
              <a:rPr lang="ru-RU" dirty="0" err="1" smtClean="0"/>
              <a:t>АДсист</a:t>
            </a:r>
            <a:r>
              <a:rPr lang="ru-RU" dirty="0" smtClean="0"/>
              <a:t> на уровне выше 90 мм рт. ст. продолжительностью более 30 минут.</a:t>
            </a:r>
          </a:p>
          <a:p>
            <a:endParaRPr lang="ru-RU" dirty="0" smtClean="0"/>
          </a:p>
          <a:p>
            <a:r>
              <a:rPr lang="ru-RU" dirty="0" smtClean="0"/>
              <a:t>2. </a:t>
            </a:r>
            <a:r>
              <a:rPr lang="ru-RU" dirty="0" err="1" smtClean="0"/>
              <a:t>Гипоперфузия</a:t>
            </a:r>
            <a:r>
              <a:rPr lang="ru-RU" dirty="0" smtClean="0"/>
              <a:t> тканей, представленная хотя бы одним из следующих признаков: нарушенный ментальный статус; холодные липкие кожные покровы; </a:t>
            </a:r>
            <a:r>
              <a:rPr lang="ru-RU" dirty="0" err="1" smtClean="0"/>
              <a:t>олигурия</a:t>
            </a:r>
            <a:r>
              <a:rPr lang="ru-RU" dirty="0" smtClean="0"/>
              <a:t> с темпом диуреза менее 30 мл в час; </a:t>
            </a:r>
            <a:r>
              <a:rPr lang="ru-RU" dirty="0" err="1" smtClean="0"/>
              <a:t>лактат</a:t>
            </a:r>
            <a:r>
              <a:rPr lang="ru-RU" dirty="0" smtClean="0"/>
              <a:t> артериальной крови выше 2 </a:t>
            </a:r>
            <a:r>
              <a:rPr lang="ru-RU" dirty="0" err="1" smtClean="0"/>
              <a:t>ммоль</a:t>
            </a:r>
            <a:r>
              <a:rPr lang="ru-RU" dirty="0" smtClean="0"/>
              <a:t>/л.</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7</a:t>
            </a:fld>
            <a:endParaRPr lang="en-US"/>
          </a:p>
        </p:txBody>
      </p:sp>
    </p:spTree>
    <p:extLst>
      <p:ext uri="{BB962C8B-B14F-4D97-AF65-F5344CB8AC3E}">
        <p14:creationId xmlns:p14="http://schemas.microsoft.com/office/powerpoint/2010/main" val="109142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Наше понимание сложности и патофизиологии</a:t>
            </a:r>
          </a:p>
          <a:p>
            <a:r>
              <a:rPr lang="ru-RU" dirty="0" smtClean="0"/>
              <a:t>CS, ассоциированного с ИМ, в частности, эволюционировала за последние 2 десятилетия. Как правило, наблюдается глубокое снижение сократимости миокарда, что приводит к потенциально опасной спирали снижения сердечного выброса, низкого кровяного давления и дальнейшей коронарной ишемии с последующим дополнительным снижением сократимости</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10</a:t>
            </a:fld>
            <a:endParaRPr lang="en-US"/>
          </a:p>
        </p:txBody>
      </p:sp>
    </p:spTree>
    <p:extLst>
      <p:ext uri="{BB962C8B-B14F-4D97-AF65-F5344CB8AC3E}">
        <p14:creationId xmlns:p14="http://schemas.microsoft.com/office/powerpoint/2010/main" val="146236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Первый порочный круг — продолжение и утяжеление повреждения миокарда на фоне уже состоявшегося инфаркта. Снижение сердечного выброса вследствие систолической дисфункции миокарда приводит к снижению диастолического артериального давления (</a:t>
            </a:r>
            <a:r>
              <a:rPr lang="ru-RU" dirty="0" err="1" smtClean="0"/>
              <a:t>АДдиаст</a:t>
            </a:r>
            <a:r>
              <a:rPr lang="ru-RU" dirty="0" smtClean="0"/>
              <a:t>) и падению коронарного </a:t>
            </a:r>
            <a:r>
              <a:rPr lang="ru-RU" dirty="0" err="1" smtClean="0"/>
              <a:t>перфузионного</a:t>
            </a:r>
            <a:r>
              <a:rPr lang="ru-RU" dirty="0" smtClean="0"/>
              <a:t> давления, что поддерживает и углубляет нарушение коронарной перфузии и повреждения миокарда. Расширение зоны инфаркта происходит за счет вовлечения области </a:t>
            </a:r>
            <a:r>
              <a:rPr lang="ru-RU" dirty="0" err="1" smtClean="0"/>
              <a:t>миокардиальной</a:t>
            </a:r>
            <a:r>
              <a:rPr lang="ru-RU" dirty="0" smtClean="0"/>
              <a:t> «полутени», которая повреждается вследствие прогрессирования коронарного тромбоза на фоне замедления коронарного кровотока и за счет увеличения потребности миокарда в кислороде на фоне сниженной доставки.</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12</a:t>
            </a:fld>
            <a:endParaRPr lang="en-US"/>
          </a:p>
        </p:txBody>
      </p:sp>
    </p:spTree>
    <p:extLst>
      <p:ext uri="{BB962C8B-B14F-4D97-AF65-F5344CB8AC3E}">
        <p14:creationId xmlns:p14="http://schemas.microsoft.com/office/powerpoint/2010/main" val="146170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Второй порочный круг — вызванные инфарктом систолическая и диастолическая дисфункции сопровождаются ростом конечно-диастолического давления в левом желудочке (КДДЛЖ). Это приводит к снижению коронарной перфузии, поскольку коронарное </a:t>
            </a:r>
            <a:r>
              <a:rPr lang="ru-RU" dirty="0" err="1" smtClean="0"/>
              <a:t>перфузионное</a:t>
            </a:r>
            <a:r>
              <a:rPr lang="ru-RU" dirty="0" smtClean="0"/>
              <a:t> давление определяется разницей между </a:t>
            </a:r>
            <a:r>
              <a:rPr lang="ru-RU" dirty="0" err="1" smtClean="0"/>
              <a:t>АДдиаст</a:t>
            </a:r>
            <a:r>
              <a:rPr lang="ru-RU" dirty="0" smtClean="0"/>
              <a:t> и КДДЛЖ. Кроме того, увеличение КДДЛЖ закономерно приводит к росту давления в левом предсердии и развитию легочной гипертензии с застоем в легких, вплоть до развития отека. Результатом этих изменений становится формирование гипоксемии, углубляющей и поддерживающей повреждение миокарда.</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13</a:t>
            </a:fld>
            <a:endParaRPr lang="en-US"/>
          </a:p>
        </p:txBody>
      </p:sp>
    </p:spTree>
    <p:extLst>
      <p:ext uri="{BB962C8B-B14F-4D97-AF65-F5344CB8AC3E}">
        <p14:creationId xmlns:p14="http://schemas.microsoft.com/office/powerpoint/2010/main" val="107680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Третий порочный круг — связанные с инфарктом миокарда систолическая и диастолическая дисфункции приводят к снижению сердечного выброса и гипоксемии, что вызывает тяжелую гипоксию органов и тканей с формированием ПОН. Закономерным результатом гипоксии тканей становится запуск системной воспалительной реакции, сопровождающейся </a:t>
            </a:r>
            <a:r>
              <a:rPr lang="ru-RU" dirty="0" err="1" smtClean="0"/>
              <a:t>вазоплегией</a:t>
            </a:r>
            <a:r>
              <a:rPr lang="ru-RU" dirty="0" smtClean="0"/>
              <a:t> и усугублением артериальной гипотонии. Снижение </a:t>
            </a:r>
            <a:r>
              <a:rPr lang="ru-RU" dirty="0" err="1" smtClean="0"/>
              <a:t>перфузионного</a:t>
            </a:r>
            <a:r>
              <a:rPr lang="ru-RU" dirty="0" smtClean="0"/>
              <a:t> давления углубляет повреждение миокарда и гипоксию тканей.</a:t>
            </a:r>
            <a:endParaRPr lang="ru-RU" dirty="0"/>
          </a:p>
        </p:txBody>
      </p:sp>
      <p:sp>
        <p:nvSpPr>
          <p:cNvPr id="4" name="Номер слайда 3"/>
          <p:cNvSpPr>
            <a:spLocks noGrp="1"/>
          </p:cNvSpPr>
          <p:nvPr>
            <p:ph type="sldNum" sz="quarter" idx="10"/>
          </p:nvPr>
        </p:nvSpPr>
        <p:spPr/>
        <p:txBody>
          <a:bodyPr/>
          <a:lstStyle/>
          <a:p>
            <a:fld id="{FABBA192-D331-48FF-BEAB-CB71776CFE97}" type="slidenum">
              <a:rPr lang="en-US" smtClean="0"/>
              <a:t>14</a:t>
            </a:fld>
            <a:endParaRPr lang="en-US"/>
          </a:p>
        </p:txBody>
      </p:sp>
    </p:spTree>
    <p:extLst>
      <p:ext uri="{BB962C8B-B14F-4D97-AF65-F5344CB8AC3E}">
        <p14:creationId xmlns:p14="http://schemas.microsoft.com/office/powerpoint/2010/main" val="188497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D8939B-8F4A-4D7F-B3AB-562A2359DC6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120489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8939B-8F4A-4D7F-B3AB-562A2359DC6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112827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8939B-8F4A-4D7F-B3AB-562A2359DC6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147643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360068"/>
          </a:xfrm>
          <a:solidFill>
            <a:schemeClr val="tx1">
              <a:lumMod val="85000"/>
              <a:lumOff val="15000"/>
            </a:schemeClr>
          </a:solidFill>
        </p:spPr>
        <p:txBody>
          <a:bodyPr/>
          <a:lstStyle>
            <a:lvl1pPr marL="457200" indent="-457200">
              <a:buClr>
                <a:srgbClr val="FFFF00"/>
              </a:buClr>
              <a:buSzPct val="100000"/>
              <a:buFont typeface="Wingdings" pitchFamily="2" charset="2"/>
              <a:buChar char="Ø"/>
              <a:defRPr>
                <a:solidFill>
                  <a:schemeClr val="bg1"/>
                </a:solidFill>
                <a:latin typeface="Arial" pitchFamily="34" charset="0"/>
                <a:cs typeface="Arial" pitchFamily="34" charset="0"/>
              </a:defRPr>
            </a:lvl1pPr>
            <a:lvl2pPr marL="742950" indent="-285750">
              <a:buClr>
                <a:srgbClr val="FFFF00"/>
              </a:buClr>
              <a:buFont typeface="Wingdings" pitchFamily="2" charset="2"/>
              <a:buChar char="§"/>
              <a:defRPr>
                <a:solidFill>
                  <a:schemeClr val="bg1"/>
                </a:solidFill>
                <a:latin typeface="Arial" pitchFamily="34" charset="0"/>
                <a:cs typeface="Arial" pitchFamily="34" charset="0"/>
              </a:defRPr>
            </a:lvl2pPr>
            <a:lvl3pPr>
              <a:buClr>
                <a:srgbClr val="FFFF00"/>
              </a:buCl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447800"/>
            <a:ext cx="10972800" cy="0"/>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GHS:GMC 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0" y="6096000"/>
            <a:ext cx="1820672" cy="603504"/>
          </a:xfrm>
          <a:prstGeom prst="rect">
            <a:avLst/>
          </a:prstGeom>
        </p:spPr>
      </p:pic>
      <p:sp>
        <p:nvSpPr>
          <p:cNvPr id="4" name="TextBox 3"/>
          <p:cNvSpPr txBox="1"/>
          <p:nvPr userDrawn="1"/>
        </p:nvSpPr>
        <p:spPr>
          <a:xfrm>
            <a:off x="8712640" y="6096001"/>
            <a:ext cx="1422400" cy="646331"/>
          </a:xfrm>
          <a:prstGeom prst="rect">
            <a:avLst/>
          </a:prstGeom>
          <a:noFill/>
        </p:spPr>
        <p:txBody>
          <a:bodyPr wrap="square" rtlCol="0">
            <a:spAutoFit/>
          </a:bodyPr>
          <a:lstStyle/>
          <a:p>
            <a:pPr algn="ctr"/>
            <a:r>
              <a:rPr lang="en-US" sz="1800" dirty="0">
                <a:solidFill>
                  <a:schemeClr val="bg1"/>
                </a:solidFill>
              </a:rPr>
              <a:t>YBP</a:t>
            </a:r>
          </a:p>
          <a:p>
            <a:pPr algn="ctr"/>
            <a:r>
              <a:rPr lang="en-US" sz="1800" dirty="0">
                <a:solidFill>
                  <a:schemeClr val="bg1"/>
                </a:solidFill>
              </a:rPr>
              <a:t>7/8/17</a:t>
            </a:r>
          </a:p>
        </p:txBody>
      </p:sp>
    </p:spTree>
    <p:extLst>
      <p:ext uri="{BB962C8B-B14F-4D97-AF65-F5344CB8AC3E}">
        <p14:creationId xmlns:p14="http://schemas.microsoft.com/office/powerpoint/2010/main" val="192211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8939B-8F4A-4D7F-B3AB-562A2359DC6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141420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267200"/>
          </a:xfrm>
          <a:solidFill>
            <a:schemeClr val="tx1">
              <a:lumMod val="85000"/>
              <a:lumOff val="15000"/>
            </a:schemeClr>
          </a:solidFill>
        </p:spPr>
        <p:txBody>
          <a:bodyPr/>
          <a:lstStyle>
            <a:lvl1pPr marL="342900" indent="-342900">
              <a:buClr>
                <a:srgbClr val="FFFF00"/>
              </a:buClr>
              <a:buFont typeface="Wingdings" pitchFamily="2" charset="2"/>
              <a:buChar char="Ø"/>
              <a:defRPr sz="2800">
                <a:solidFill>
                  <a:schemeClr val="bg1"/>
                </a:solidFill>
                <a:latin typeface="Arial" pitchFamily="34" charset="0"/>
                <a:cs typeface="Arial" pitchFamily="34" charset="0"/>
              </a:defRPr>
            </a:lvl1pPr>
            <a:lvl2pPr marL="742950" indent="-285750">
              <a:buClr>
                <a:srgbClr val="FFFF00"/>
              </a:buClr>
              <a:buFont typeface="Wingdings" pitchFamily="2" charset="2"/>
              <a:buChar char="§"/>
              <a:defRPr sz="2400">
                <a:solidFill>
                  <a:schemeClr val="bg1"/>
                </a:solidFill>
                <a:latin typeface="Arial" pitchFamily="34" charset="0"/>
                <a:cs typeface="Arial" pitchFamily="34" charset="0"/>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267200"/>
          </a:xfrm>
          <a:solidFill>
            <a:schemeClr val="tx1">
              <a:lumMod val="85000"/>
              <a:lumOff val="15000"/>
            </a:schemeClr>
          </a:solidFill>
        </p:spPr>
        <p:txBody>
          <a:bodyPr/>
          <a:lstStyle>
            <a:lvl1pPr marL="342900" indent="-342900">
              <a:buClr>
                <a:srgbClr val="FFFF00"/>
              </a:buClr>
              <a:buFont typeface="Wingdings" pitchFamily="2" charset="2"/>
              <a:buChar char="Ø"/>
              <a:defRPr sz="2800">
                <a:solidFill>
                  <a:schemeClr val="bg1"/>
                </a:solidFill>
                <a:latin typeface="Arial" pitchFamily="34" charset="0"/>
                <a:cs typeface="Arial" pitchFamily="34" charset="0"/>
              </a:defRPr>
            </a:lvl1pPr>
            <a:lvl2pPr marL="742950" indent="-285750">
              <a:buClr>
                <a:srgbClr val="FFFF00"/>
              </a:buClr>
              <a:buFont typeface="Wingdings" pitchFamily="2" charset="2"/>
              <a:buChar char="§"/>
              <a:defRPr sz="2400">
                <a:solidFill>
                  <a:schemeClr val="bg1"/>
                </a:solidFill>
                <a:latin typeface="Arial" pitchFamily="34" charset="0"/>
                <a:cs typeface="Arial" pitchFamily="34" charset="0"/>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09600" y="1447800"/>
            <a:ext cx="10972800" cy="0"/>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GHS:GMC 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0" y="6096000"/>
            <a:ext cx="1820672" cy="603504"/>
          </a:xfrm>
          <a:prstGeom prst="rect">
            <a:avLst/>
          </a:prstGeom>
        </p:spPr>
      </p:pic>
      <p:sp>
        <p:nvSpPr>
          <p:cNvPr id="7" name="TextBox 6"/>
          <p:cNvSpPr txBox="1"/>
          <p:nvPr userDrawn="1"/>
        </p:nvSpPr>
        <p:spPr>
          <a:xfrm>
            <a:off x="8712640" y="6096001"/>
            <a:ext cx="1422400" cy="646331"/>
          </a:xfrm>
          <a:prstGeom prst="rect">
            <a:avLst/>
          </a:prstGeom>
          <a:noFill/>
        </p:spPr>
        <p:txBody>
          <a:bodyPr wrap="square" rtlCol="0">
            <a:spAutoFit/>
          </a:bodyPr>
          <a:lstStyle/>
          <a:p>
            <a:pPr algn="ctr"/>
            <a:r>
              <a:rPr lang="en-US" sz="1800" dirty="0">
                <a:solidFill>
                  <a:schemeClr val="bg1"/>
                </a:solidFill>
              </a:rPr>
              <a:t>YBP</a:t>
            </a:r>
          </a:p>
          <a:p>
            <a:pPr algn="ctr"/>
            <a:r>
              <a:rPr lang="en-US" sz="1800" dirty="0">
                <a:solidFill>
                  <a:schemeClr val="bg1"/>
                </a:solidFill>
              </a:rPr>
              <a:t>7/8/17</a:t>
            </a:r>
          </a:p>
        </p:txBody>
      </p:sp>
    </p:spTree>
    <p:extLst>
      <p:ext uri="{BB962C8B-B14F-4D97-AF65-F5344CB8AC3E}">
        <p14:creationId xmlns:p14="http://schemas.microsoft.com/office/powerpoint/2010/main" val="348380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D8939B-8F4A-4D7F-B3AB-562A2359DC67}"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85088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itchFamily="34" charset="0"/>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9D8939B-8F4A-4D7F-B3AB-562A2359DC67}"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cxnSp>
        <p:nvCxnSpPr>
          <p:cNvPr id="6" name="Straight Connector 5"/>
          <p:cNvCxnSpPr/>
          <p:nvPr userDrawn="1"/>
        </p:nvCxnSpPr>
        <p:spPr>
          <a:xfrm>
            <a:off x="609600" y="1447800"/>
            <a:ext cx="10972800" cy="0"/>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GHS:GMC 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0" y="6096000"/>
            <a:ext cx="1820672" cy="603504"/>
          </a:xfrm>
          <a:prstGeom prst="rect">
            <a:avLst/>
          </a:prstGeom>
        </p:spPr>
      </p:pic>
      <p:sp>
        <p:nvSpPr>
          <p:cNvPr id="8" name="TextBox 7"/>
          <p:cNvSpPr txBox="1"/>
          <p:nvPr userDrawn="1"/>
        </p:nvSpPr>
        <p:spPr>
          <a:xfrm>
            <a:off x="8712640" y="6096001"/>
            <a:ext cx="1422400" cy="646331"/>
          </a:xfrm>
          <a:prstGeom prst="rect">
            <a:avLst/>
          </a:prstGeom>
          <a:noFill/>
        </p:spPr>
        <p:txBody>
          <a:bodyPr wrap="square" rtlCol="0">
            <a:spAutoFit/>
          </a:bodyPr>
          <a:lstStyle/>
          <a:p>
            <a:pPr algn="ctr"/>
            <a:r>
              <a:rPr lang="en-US" sz="1800" dirty="0">
                <a:solidFill>
                  <a:schemeClr val="bg1"/>
                </a:solidFill>
              </a:rPr>
              <a:t>YBP</a:t>
            </a:r>
          </a:p>
          <a:p>
            <a:pPr algn="ctr"/>
            <a:r>
              <a:rPr lang="en-US" sz="1800" dirty="0">
                <a:solidFill>
                  <a:schemeClr val="bg1"/>
                </a:solidFill>
              </a:rPr>
              <a:t>7/8/17</a:t>
            </a:r>
          </a:p>
        </p:txBody>
      </p:sp>
    </p:spTree>
    <p:extLst>
      <p:ext uri="{BB962C8B-B14F-4D97-AF65-F5344CB8AC3E}">
        <p14:creationId xmlns:p14="http://schemas.microsoft.com/office/powerpoint/2010/main" val="33774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8939B-8F4A-4D7F-B3AB-562A2359DC67}"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pic>
        <p:nvPicPr>
          <p:cNvPr id="4" name="Picture 3" descr="GHS:GMC 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0" y="6096000"/>
            <a:ext cx="1820672" cy="603504"/>
          </a:xfrm>
          <a:prstGeom prst="rect">
            <a:avLst/>
          </a:prstGeom>
        </p:spPr>
      </p:pic>
      <p:sp>
        <p:nvSpPr>
          <p:cNvPr id="5" name="TextBox 4"/>
          <p:cNvSpPr txBox="1"/>
          <p:nvPr userDrawn="1"/>
        </p:nvSpPr>
        <p:spPr>
          <a:xfrm>
            <a:off x="8712640" y="6096001"/>
            <a:ext cx="1422400" cy="646331"/>
          </a:xfrm>
          <a:prstGeom prst="rect">
            <a:avLst/>
          </a:prstGeom>
          <a:noFill/>
        </p:spPr>
        <p:txBody>
          <a:bodyPr wrap="square" rtlCol="0">
            <a:spAutoFit/>
          </a:bodyPr>
          <a:lstStyle/>
          <a:p>
            <a:pPr algn="ctr"/>
            <a:r>
              <a:rPr lang="en-US" sz="1800" dirty="0">
                <a:solidFill>
                  <a:schemeClr val="bg1"/>
                </a:solidFill>
              </a:rPr>
              <a:t>YBP</a:t>
            </a:r>
          </a:p>
          <a:p>
            <a:pPr algn="ctr"/>
            <a:r>
              <a:rPr lang="en-US" sz="1800" dirty="0">
                <a:solidFill>
                  <a:schemeClr val="bg1"/>
                </a:solidFill>
              </a:rPr>
              <a:t>7/8/17</a:t>
            </a:r>
          </a:p>
        </p:txBody>
      </p:sp>
    </p:spTree>
    <p:extLst>
      <p:ext uri="{BB962C8B-B14F-4D97-AF65-F5344CB8AC3E}">
        <p14:creationId xmlns:p14="http://schemas.microsoft.com/office/powerpoint/2010/main" val="364958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8939B-8F4A-4D7F-B3AB-562A2359DC67}"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14303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8939B-8F4A-4D7F-B3AB-562A2359DC67}"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8E53A-D11D-40BF-B700-BB361712F562}" type="slidenum">
              <a:rPr lang="en-US" smtClean="0"/>
              <a:t>‹#›</a:t>
            </a:fld>
            <a:endParaRPr lang="en-US"/>
          </a:p>
        </p:txBody>
      </p:sp>
    </p:spTree>
    <p:extLst>
      <p:ext uri="{BB962C8B-B14F-4D97-AF65-F5344CB8AC3E}">
        <p14:creationId xmlns:p14="http://schemas.microsoft.com/office/powerpoint/2010/main" val="11848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lumMod val="30000"/>
              </a:srgbClr>
            </a:gs>
            <a:gs pos="80000">
              <a:schemeClr val="tx2">
                <a:lumMod val="65000"/>
                <a:alpha val="9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8939B-8F4A-4D7F-B3AB-562A2359DC67}" type="datetimeFigureOut">
              <a:rPr lang="en-US" smtClean="0"/>
              <a:t>10/5/2021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8E53A-D11D-40BF-B700-BB361712F562}" type="slidenum">
              <a:rPr lang="en-US" smtClean="0"/>
              <a:t>‹#›</a:t>
            </a:fld>
            <a:endParaRPr lang="en-US"/>
          </a:p>
        </p:txBody>
      </p:sp>
    </p:spTree>
    <p:extLst>
      <p:ext uri="{BB962C8B-B14F-4D97-AF65-F5344CB8AC3E}">
        <p14:creationId xmlns:p14="http://schemas.microsoft.com/office/powerpoint/2010/main" val="126586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1295400"/>
          </a:xfrm>
        </p:spPr>
        <p:txBody>
          <a:bodyPr>
            <a:noAutofit/>
          </a:bodyPr>
          <a:lstStyle/>
          <a:p>
            <a:r>
              <a:rPr lang="en-US" sz="4200" b="1" dirty="0" smtClean="0">
                <a:solidFill>
                  <a:schemeClr val="bg1"/>
                </a:solidFill>
                <a:effectLst>
                  <a:outerShdw blurRad="38100" dist="38100" dir="2700000" algn="tl">
                    <a:srgbClr val="000000">
                      <a:alpha val="43137"/>
                    </a:srgbClr>
                  </a:outerShdw>
                </a:effectLst>
                <a:latin typeface="Arial"/>
                <a:cs typeface="Arial"/>
              </a:rPr>
              <a:t>Cardiogenic </a:t>
            </a:r>
            <a:r>
              <a:rPr lang="en-US" sz="4200" b="1" dirty="0">
                <a:solidFill>
                  <a:schemeClr val="bg1"/>
                </a:solidFill>
                <a:effectLst>
                  <a:outerShdw blurRad="38100" dist="38100" dir="2700000" algn="tl">
                    <a:srgbClr val="000000">
                      <a:alpha val="43137"/>
                    </a:srgbClr>
                  </a:outerShdw>
                </a:effectLst>
                <a:latin typeface="Arial"/>
                <a:cs typeface="Arial"/>
              </a:rPr>
              <a:t>Shock</a:t>
            </a:r>
          </a:p>
        </p:txBody>
      </p:sp>
      <p:sp>
        <p:nvSpPr>
          <p:cNvPr id="3" name="Subtitle 2"/>
          <p:cNvSpPr>
            <a:spLocks noGrp="1"/>
          </p:cNvSpPr>
          <p:nvPr>
            <p:ph type="subTitle" idx="1"/>
          </p:nvPr>
        </p:nvSpPr>
        <p:spPr>
          <a:xfrm>
            <a:off x="1978810" y="5476180"/>
            <a:ext cx="8689189" cy="1219200"/>
          </a:xfrm>
        </p:spPr>
        <p:txBody>
          <a:bodyPr>
            <a:noAutofit/>
          </a:bodyPr>
          <a:lstStyle/>
          <a:p>
            <a:pPr algn="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Prepared by: Professor Kuznetsov G.E.</a:t>
            </a:r>
            <a:b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Department of Internal Diseases</a:t>
            </a:r>
          </a:p>
          <a:p>
            <a:pPr algn="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9" name="Straight Connector 18"/>
          <p:cNvCxnSpPr/>
          <p:nvPr/>
        </p:nvCxnSpPr>
        <p:spPr>
          <a:xfrm>
            <a:off x="1691820" y="5266150"/>
            <a:ext cx="8808360" cy="0"/>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82120" y="1828800"/>
            <a:ext cx="6781800" cy="0"/>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597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Pathophysiology CS</a:t>
            </a:r>
            <a:r>
              <a:rPr lang="en-US" dirty="0"/>
              <a:t/>
            </a:r>
            <a:br>
              <a:rPr lang="en-US" dirty="0"/>
            </a:br>
            <a:endParaRPr lang="ru-RU" dirty="0"/>
          </a:p>
        </p:txBody>
      </p:sp>
      <p:sp>
        <p:nvSpPr>
          <p:cNvPr id="3" name="Объект 2"/>
          <p:cNvSpPr>
            <a:spLocks noGrp="1"/>
          </p:cNvSpPr>
          <p:nvPr>
            <p:ph idx="1"/>
          </p:nvPr>
        </p:nvSpPr>
        <p:spPr>
          <a:xfrm>
            <a:off x="609600" y="1676400"/>
            <a:ext cx="11430000" cy="5029200"/>
          </a:xfrm>
        </p:spPr>
        <p:txBody>
          <a:bodyPr>
            <a:normAutofit/>
          </a:bodyPr>
          <a:lstStyle/>
          <a:p>
            <a:pPr marL="0" indent="0" algn="just">
              <a:buNone/>
            </a:pPr>
            <a:r>
              <a:rPr lang="en-US" dirty="0" smtClean="0"/>
              <a:t>In </a:t>
            </a:r>
            <a:r>
              <a:rPr lang="en-US" dirty="0"/>
              <a:t>general, there is </a:t>
            </a:r>
            <a:r>
              <a:rPr lang="en-US" dirty="0" smtClean="0"/>
              <a:t>a</a:t>
            </a:r>
            <a:r>
              <a:rPr lang="ru-RU" dirty="0" smtClean="0"/>
              <a:t> </a:t>
            </a:r>
            <a:r>
              <a:rPr lang="en-US" dirty="0" smtClean="0"/>
              <a:t>profound </a:t>
            </a:r>
            <a:r>
              <a:rPr lang="en-US" dirty="0"/>
              <a:t>depression of myocardial contractility </a:t>
            </a:r>
            <a:r>
              <a:rPr lang="en-US" dirty="0" smtClean="0"/>
              <a:t>resulting</a:t>
            </a:r>
            <a:r>
              <a:rPr lang="ru-RU" dirty="0" smtClean="0"/>
              <a:t> </a:t>
            </a:r>
            <a:r>
              <a:rPr lang="en-US" dirty="0" smtClean="0"/>
              <a:t>in </a:t>
            </a:r>
            <a:r>
              <a:rPr lang="en-US" dirty="0"/>
              <a:t>a potentially deleterious spiral of </a:t>
            </a:r>
            <a:r>
              <a:rPr lang="en-US" dirty="0" smtClean="0"/>
              <a:t>reduced</a:t>
            </a:r>
            <a:r>
              <a:rPr lang="ru-RU" dirty="0" smtClean="0"/>
              <a:t> </a:t>
            </a:r>
            <a:r>
              <a:rPr lang="en-US" dirty="0" smtClean="0"/>
              <a:t>cardiac </a:t>
            </a:r>
            <a:r>
              <a:rPr lang="en-US" dirty="0"/>
              <a:t>output, low blood pressure, and further </a:t>
            </a:r>
            <a:r>
              <a:rPr lang="en-US" dirty="0" smtClean="0"/>
              <a:t>coronary</a:t>
            </a:r>
            <a:r>
              <a:rPr lang="ru-RU" dirty="0" smtClean="0"/>
              <a:t> </a:t>
            </a:r>
            <a:r>
              <a:rPr lang="en-US" dirty="0" smtClean="0"/>
              <a:t>ischemia</a:t>
            </a:r>
            <a:r>
              <a:rPr lang="en-US" dirty="0"/>
              <a:t>, followed by additional reductions </a:t>
            </a:r>
            <a:r>
              <a:rPr lang="en-US" dirty="0" smtClean="0"/>
              <a:t>in</a:t>
            </a:r>
            <a:r>
              <a:rPr lang="ru-RU" dirty="0" smtClean="0"/>
              <a:t> </a:t>
            </a:r>
            <a:r>
              <a:rPr lang="en-US" dirty="0" smtClean="0"/>
              <a:t>contractility </a:t>
            </a:r>
            <a:r>
              <a:rPr lang="en-US" dirty="0"/>
              <a:t>(</a:t>
            </a:r>
            <a:r>
              <a:rPr lang="en-US" dirty="0" smtClean="0"/>
              <a:t>Figure).</a:t>
            </a:r>
            <a:endParaRPr lang="ru-RU" dirty="0"/>
          </a:p>
        </p:txBody>
      </p:sp>
    </p:spTree>
    <p:extLst>
      <p:ext uri="{BB962C8B-B14F-4D97-AF65-F5344CB8AC3E}">
        <p14:creationId xmlns:p14="http://schemas.microsoft.com/office/powerpoint/2010/main" val="4220405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hophysiology of 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372"/>
            <a:ext cx="11430000" cy="6587760"/>
          </a:xfrm>
          <a:prstGeom prst="rect">
            <a:avLst/>
          </a:prstGeom>
        </p:spPr>
      </p:pic>
      <p:sp>
        <p:nvSpPr>
          <p:cNvPr id="5" name="TextBox 4"/>
          <p:cNvSpPr txBox="1"/>
          <p:nvPr/>
        </p:nvSpPr>
        <p:spPr>
          <a:xfrm>
            <a:off x="1623898" y="6400800"/>
            <a:ext cx="2691763" cy="369332"/>
          </a:xfrm>
          <a:prstGeom prst="rect">
            <a:avLst/>
          </a:prstGeom>
          <a:noFill/>
        </p:spPr>
        <p:txBody>
          <a:bodyPr wrap="none" rtlCol="0">
            <a:spAutoFit/>
          </a:bodyPr>
          <a:lstStyle/>
          <a:p>
            <a:r>
              <a:rPr lang="en-US" i="1" dirty="0">
                <a:solidFill>
                  <a:schemeClr val="bg1"/>
                </a:solidFill>
              </a:rPr>
              <a:t>Circulation </a:t>
            </a:r>
            <a:r>
              <a:rPr lang="en-US" dirty="0">
                <a:solidFill>
                  <a:schemeClr val="bg1"/>
                </a:solidFill>
              </a:rPr>
              <a:t>2008. 117:686  </a:t>
            </a:r>
          </a:p>
        </p:txBody>
      </p:sp>
    </p:spTree>
    <p:extLst>
      <p:ext uri="{BB962C8B-B14F-4D97-AF65-F5344CB8AC3E}">
        <p14:creationId xmlns:p14="http://schemas.microsoft.com/office/powerpoint/2010/main" val="301627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73162"/>
          </a:xfrm>
        </p:spPr>
        <p:txBody>
          <a:bodyPr>
            <a:noAutofit/>
          </a:bodyPr>
          <a:lstStyle/>
          <a:p>
            <a:r>
              <a:rPr lang="en-US" sz="3200" dirty="0"/>
              <a:t>The pathogenesis of cardiogenic shock in myocardial infarction with the formation of three vicious circles</a:t>
            </a:r>
            <a:endParaRPr lang="ru-RU" sz="3200" dirty="0"/>
          </a:p>
        </p:txBody>
      </p:sp>
      <p:sp>
        <p:nvSpPr>
          <p:cNvPr id="3" name="Объект 2"/>
          <p:cNvSpPr>
            <a:spLocks noGrp="1"/>
          </p:cNvSpPr>
          <p:nvPr>
            <p:ph idx="1"/>
          </p:nvPr>
        </p:nvSpPr>
        <p:spPr>
          <a:xfrm>
            <a:off x="228600" y="1600200"/>
            <a:ext cx="11734800" cy="5029199"/>
          </a:xfrm>
        </p:spPr>
        <p:txBody>
          <a:bodyPr>
            <a:normAutofit fontScale="92500" lnSpcReduction="20000"/>
          </a:bodyPr>
          <a:lstStyle/>
          <a:p>
            <a:r>
              <a:rPr lang="en-US" dirty="0"/>
              <a:t>The first vicious circle is the continuation and aggravation of myocardial damage against the background of an already held heart attack. A decrease in cardiac output due to systolic myocardial dysfunction leads to a decrease in diastolic blood pressure (</a:t>
            </a:r>
            <a:r>
              <a:rPr lang="en-US" dirty="0" err="1"/>
              <a:t>BPdiast</a:t>
            </a:r>
            <a:r>
              <a:rPr lang="en-US" dirty="0"/>
              <a:t>) and a drop in coronary perfusion pressure, which maintains and deepens the impairment of coronary perfusion and myocardial damage. The expansion of the infarction zone occurs due to the involvement of the myocardial "penumbra" area, which is damaged due to the progression of coronary thrombosis against the background of slowing coronary blood flow and due to an increase in myocardial oxygen demand against the background of reduced delivery.</a:t>
            </a:r>
            <a:endParaRPr lang="ru-RU" dirty="0"/>
          </a:p>
        </p:txBody>
      </p:sp>
    </p:spTree>
    <p:extLst>
      <p:ext uri="{BB962C8B-B14F-4D97-AF65-F5344CB8AC3E}">
        <p14:creationId xmlns:p14="http://schemas.microsoft.com/office/powerpoint/2010/main" val="3492076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solidFill>
                  <a:prstClr val="white"/>
                </a:solidFill>
              </a:rPr>
              <a:t>Pathophysiology CS</a:t>
            </a:r>
            <a:endParaRPr lang="ru-RU" dirty="0"/>
          </a:p>
        </p:txBody>
      </p:sp>
      <p:sp>
        <p:nvSpPr>
          <p:cNvPr id="3" name="Объект 2"/>
          <p:cNvSpPr>
            <a:spLocks noGrp="1"/>
          </p:cNvSpPr>
          <p:nvPr>
            <p:ph idx="1"/>
          </p:nvPr>
        </p:nvSpPr>
        <p:spPr>
          <a:xfrm>
            <a:off x="228600" y="1295400"/>
            <a:ext cx="11734800" cy="5410199"/>
          </a:xfrm>
        </p:spPr>
        <p:txBody>
          <a:bodyPr>
            <a:normAutofit lnSpcReduction="10000"/>
          </a:bodyPr>
          <a:lstStyle/>
          <a:p>
            <a:r>
              <a:rPr lang="en-US" dirty="0"/>
              <a:t>The second vicious circle is that systolic and diastolic dysfunctions caused by heart attack are accompanied by an increase in end-diastolic pressure in the left ventricle (LVEDP). This leads to a decrease in coronary perfusion, since coronary perfusion pressure is determined by the difference between </a:t>
            </a:r>
            <a:r>
              <a:rPr lang="en-US" dirty="0" smtClean="0"/>
              <a:t>BP </a:t>
            </a:r>
            <a:r>
              <a:rPr lang="en-US" dirty="0" err="1" smtClean="0"/>
              <a:t>diast</a:t>
            </a:r>
            <a:r>
              <a:rPr lang="en-US" dirty="0" smtClean="0"/>
              <a:t> </a:t>
            </a:r>
            <a:r>
              <a:rPr lang="en-US" dirty="0"/>
              <a:t>and </a:t>
            </a:r>
            <a:r>
              <a:rPr lang="en-US" dirty="0" smtClean="0"/>
              <a:t>LVEDP. </a:t>
            </a:r>
            <a:r>
              <a:rPr lang="en-US" dirty="0"/>
              <a:t>In addition, an increase in </a:t>
            </a:r>
            <a:r>
              <a:rPr lang="en-US" dirty="0" smtClean="0"/>
              <a:t>LVEDP </a:t>
            </a:r>
            <a:r>
              <a:rPr lang="en-US" dirty="0"/>
              <a:t>naturally leads to an increase in pressure in the left atrium and the development of pulmonary hypertension with congestion in the lungs, up to the development of edema. The result of these changes is the formation of hypoxemia, which deepens and maintains myocardial damage.</a:t>
            </a:r>
            <a:endParaRPr lang="ru-RU" dirty="0"/>
          </a:p>
        </p:txBody>
      </p:sp>
    </p:spTree>
    <p:extLst>
      <p:ext uri="{BB962C8B-B14F-4D97-AF65-F5344CB8AC3E}">
        <p14:creationId xmlns:p14="http://schemas.microsoft.com/office/powerpoint/2010/main" val="284422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solidFill>
                  <a:prstClr val="white"/>
                </a:solidFill>
              </a:rPr>
              <a:t>Pathophysiology CS</a:t>
            </a:r>
            <a:endParaRPr lang="ru-RU" dirty="0"/>
          </a:p>
        </p:txBody>
      </p:sp>
      <p:sp>
        <p:nvSpPr>
          <p:cNvPr id="3" name="Объект 2"/>
          <p:cNvSpPr>
            <a:spLocks noGrp="1"/>
          </p:cNvSpPr>
          <p:nvPr>
            <p:ph idx="1"/>
          </p:nvPr>
        </p:nvSpPr>
        <p:spPr>
          <a:xfrm>
            <a:off x="609600" y="1417638"/>
            <a:ext cx="11353800" cy="5287961"/>
          </a:xfrm>
        </p:spPr>
        <p:txBody>
          <a:bodyPr>
            <a:normAutofit/>
          </a:bodyPr>
          <a:lstStyle/>
          <a:p>
            <a:r>
              <a:rPr lang="en-US" dirty="0"/>
              <a:t>The third vicious circle is that systolic and diastolic dysfunctions associated with myocardial infarction lead to a decrease in cardiac output and hypoxemia, which causes severe hypoxia of organs and tissues with the formation of </a:t>
            </a:r>
            <a:r>
              <a:rPr lang="en-US" dirty="0" smtClean="0"/>
              <a:t>polyorganic failure. </a:t>
            </a:r>
            <a:r>
              <a:rPr lang="en-US" dirty="0"/>
              <a:t>The natural result of tissue hypoxia is the triggering of a systemic inflammatory response, accompanied by </a:t>
            </a:r>
            <a:r>
              <a:rPr lang="en-US" dirty="0" err="1"/>
              <a:t>vasoplegia</a:t>
            </a:r>
            <a:r>
              <a:rPr lang="en-US" dirty="0"/>
              <a:t> and aggravation of arterial hypotension. A decrease in perfusion pressure deepens myocardial damage and tissue hypoxia.</a:t>
            </a:r>
            <a:endParaRPr lang="ru-RU" dirty="0"/>
          </a:p>
        </p:txBody>
      </p:sp>
    </p:spTree>
    <p:extLst>
      <p:ext uri="{BB962C8B-B14F-4D97-AF65-F5344CB8AC3E}">
        <p14:creationId xmlns:p14="http://schemas.microsoft.com/office/powerpoint/2010/main" val="306884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Cardiogenic Shock</a:t>
            </a:r>
          </a:p>
        </p:txBody>
      </p:sp>
      <p:sp>
        <p:nvSpPr>
          <p:cNvPr id="3" name="Content Placeholder 2"/>
          <p:cNvSpPr>
            <a:spLocks noGrp="1"/>
          </p:cNvSpPr>
          <p:nvPr>
            <p:ph idx="1"/>
          </p:nvPr>
        </p:nvSpPr>
        <p:spPr>
          <a:xfrm>
            <a:off x="228600" y="1295400"/>
            <a:ext cx="11734800" cy="5257800"/>
          </a:xfrm>
        </p:spPr>
        <p:txBody>
          <a:bodyPr>
            <a:normAutofit fontScale="92500" lnSpcReduction="20000"/>
          </a:bodyPr>
          <a:lstStyle/>
          <a:p>
            <a:endParaRPr lang="en-US" dirty="0"/>
          </a:p>
          <a:p>
            <a:r>
              <a:rPr lang="en-US" dirty="0"/>
              <a:t>Data from a multicenter registry demonstrated a significant prevalence of ACS-induced </a:t>
            </a:r>
            <a:r>
              <a:rPr lang="en-US" dirty="0" smtClean="0"/>
              <a:t>CS over </a:t>
            </a:r>
            <a:r>
              <a:rPr lang="en-US" dirty="0"/>
              <a:t>other causes of </a:t>
            </a:r>
            <a:r>
              <a:rPr lang="en-US" dirty="0" smtClean="0"/>
              <a:t>CS. </a:t>
            </a:r>
            <a:r>
              <a:rPr lang="en-US" dirty="0"/>
              <a:t>Coronary perfusion disorders were associated with 81% of </a:t>
            </a:r>
            <a:r>
              <a:rPr lang="en-US" dirty="0" smtClean="0"/>
              <a:t>CS </a:t>
            </a:r>
            <a:r>
              <a:rPr lang="en-US" dirty="0"/>
              <a:t>cases, while CHF decompensation was associated with 11% and damage to the heart valve apparatus - 6%. In this case, myocardial infarction with ST segment elevation is complicated by </a:t>
            </a:r>
            <a:r>
              <a:rPr lang="en-US" dirty="0" smtClean="0"/>
              <a:t>CS </a:t>
            </a:r>
            <a:r>
              <a:rPr lang="en-US" dirty="0"/>
              <a:t>in 6-10% of cases.</a:t>
            </a:r>
            <a:endParaRPr lang="ru-RU" dirty="0" smtClean="0"/>
          </a:p>
          <a:p>
            <a:r>
              <a:rPr lang="en-US" dirty="0" smtClean="0"/>
              <a:t>Mortality </a:t>
            </a:r>
            <a:r>
              <a:rPr lang="en-US" dirty="0"/>
              <a:t>rate </a:t>
            </a:r>
            <a:r>
              <a:rPr lang="en-US" dirty="0" smtClean="0"/>
              <a:t>at</a:t>
            </a:r>
            <a:r>
              <a:rPr lang="ru-RU" dirty="0" smtClean="0"/>
              <a:t> </a:t>
            </a:r>
            <a:r>
              <a:rPr lang="en-US" dirty="0" smtClean="0"/>
              <a:t>cardiogenic shock</a:t>
            </a:r>
            <a:r>
              <a:rPr lang="ru-RU" dirty="0" smtClean="0"/>
              <a:t> </a:t>
            </a:r>
            <a:r>
              <a:rPr lang="en-US" dirty="0" smtClean="0"/>
              <a:t>ranges </a:t>
            </a:r>
            <a:r>
              <a:rPr lang="en-US" dirty="0"/>
              <a:t>from 50% to 80</a:t>
            </a:r>
            <a:r>
              <a:rPr lang="en-US" dirty="0" smtClean="0"/>
              <a:t>%</a:t>
            </a:r>
          </a:p>
          <a:p>
            <a:r>
              <a:rPr lang="en-US" dirty="0"/>
              <a:t>Currently, the 30-day mortality rate in </a:t>
            </a:r>
            <a:r>
              <a:rPr lang="en-US" dirty="0" smtClean="0"/>
              <a:t>CS </a:t>
            </a:r>
            <a:r>
              <a:rPr lang="en-US" dirty="0"/>
              <a:t>in the setting of acute myocardial infarction continues to remain extremely high and amounts to 40-50%, and there has been no significant improvement in this indicator over the past 20 years.</a:t>
            </a:r>
          </a:p>
          <a:p>
            <a:pPr lvl="3"/>
            <a:endParaRPr lang="en-US" dirty="0"/>
          </a:p>
        </p:txBody>
      </p:sp>
      <p:sp>
        <p:nvSpPr>
          <p:cNvPr id="4" name="TextBox 3"/>
          <p:cNvSpPr txBox="1"/>
          <p:nvPr/>
        </p:nvSpPr>
        <p:spPr>
          <a:xfrm>
            <a:off x="1623898" y="6400800"/>
            <a:ext cx="2691763" cy="369332"/>
          </a:xfrm>
          <a:prstGeom prst="rect">
            <a:avLst/>
          </a:prstGeom>
          <a:noFill/>
        </p:spPr>
        <p:txBody>
          <a:bodyPr wrap="none" rtlCol="0">
            <a:spAutoFit/>
          </a:bodyPr>
          <a:lstStyle/>
          <a:p>
            <a:r>
              <a:rPr lang="en-US" i="1" dirty="0">
                <a:solidFill>
                  <a:schemeClr val="bg1"/>
                </a:solidFill>
              </a:rPr>
              <a:t>Circulation </a:t>
            </a:r>
            <a:r>
              <a:rPr lang="en-US" dirty="0">
                <a:solidFill>
                  <a:schemeClr val="bg1"/>
                </a:solidFill>
              </a:rPr>
              <a:t>2008. 117:686  </a:t>
            </a:r>
          </a:p>
        </p:txBody>
      </p:sp>
    </p:spTree>
    <p:extLst>
      <p:ext uri="{BB962C8B-B14F-4D97-AF65-F5344CB8AC3E}">
        <p14:creationId xmlns:p14="http://schemas.microsoft.com/office/powerpoint/2010/main" val="40707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ru-RU" dirty="0" smtClean="0"/>
              <a:t/>
            </a:r>
            <a:br>
              <a:rPr lang="ru-RU" dirty="0" smtClean="0"/>
            </a:br>
            <a:r>
              <a:rPr lang="en-US" dirty="0" smtClean="0"/>
              <a:t>Risk </a:t>
            </a:r>
            <a:r>
              <a:rPr lang="en-US" dirty="0"/>
              <a:t>factors</a:t>
            </a:r>
            <a:br>
              <a:rPr lang="en-US" dirty="0"/>
            </a:br>
            <a:endParaRPr lang="ru-RU" dirty="0"/>
          </a:p>
        </p:txBody>
      </p:sp>
      <p:sp>
        <p:nvSpPr>
          <p:cNvPr id="3" name="Объект 2"/>
          <p:cNvSpPr>
            <a:spLocks noGrp="1"/>
          </p:cNvSpPr>
          <p:nvPr>
            <p:ph idx="1"/>
          </p:nvPr>
        </p:nvSpPr>
        <p:spPr>
          <a:xfrm>
            <a:off x="609600" y="1600201"/>
            <a:ext cx="10972800" cy="5029199"/>
          </a:xfrm>
        </p:spPr>
        <p:txBody>
          <a:bodyPr>
            <a:normAutofit lnSpcReduction="10000"/>
          </a:bodyPr>
          <a:lstStyle/>
          <a:p>
            <a:r>
              <a:rPr lang="en-US" sz="2800" dirty="0"/>
              <a:t>age (&gt; 75 years old</a:t>
            </a:r>
            <a:r>
              <a:rPr lang="en-US" sz="2800" dirty="0" smtClean="0"/>
              <a:t>),</a:t>
            </a:r>
            <a:endParaRPr lang="ru-RU" sz="2800" dirty="0" smtClean="0"/>
          </a:p>
          <a:p>
            <a:r>
              <a:rPr lang="en-US" sz="2800" dirty="0" smtClean="0"/>
              <a:t>Raising</a:t>
            </a:r>
            <a:r>
              <a:rPr lang="ru-RU" sz="2800" dirty="0" smtClean="0"/>
              <a:t> </a:t>
            </a:r>
            <a:r>
              <a:rPr lang="en-US" sz="2800" dirty="0" smtClean="0"/>
              <a:t>serum </a:t>
            </a:r>
            <a:r>
              <a:rPr lang="en-US" sz="2800" dirty="0"/>
              <a:t>lactate level (&gt; 6.5 </a:t>
            </a:r>
            <a:r>
              <a:rPr lang="en-US" sz="2800" dirty="0" err="1"/>
              <a:t>mmol</a:t>
            </a:r>
            <a:r>
              <a:rPr lang="en-US" sz="2800" dirty="0"/>
              <a:t> / L</a:t>
            </a:r>
            <a:r>
              <a:rPr lang="en-US" sz="2800" dirty="0" smtClean="0"/>
              <a:t>),</a:t>
            </a:r>
            <a:endParaRPr lang="ru-RU" sz="2800" dirty="0" smtClean="0"/>
          </a:p>
          <a:p>
            <a:r>
              <a:rPr lang="en-US" sz="2800" dirty="0" smtClean="0"/>
              <a:t> </a:t>
            </a:r>
            <a:r>
              <a:rPr lang="en-US" sz="2800" dirty="0"/>
              <a:t>anterior MI</a:t>
            </a:r>
            <a:r>
              <a:rPr lang="en-US" sz="2800" dirty="0" smtClean="0"/>
              <a:t>,</a:t>
            </a:r>
            <a:endParaRPr lang="ru-RU" sz="2800" dirty="0" smtClean="0"/>
          </a:p>
          <a:p>
            <a:r>
              <a:rPr lang="en-US" sz="2800" dirty="0" smtClean="0"/>
              <a:t> </a:t>
            </a:r>
            <a:r>
              <a:rPr lang="en-US" sz="2800" dirty="0"/>
              <a:t>HTN, </a:t>
            </a:r>
            <a:endParaRPr lang="ru-RU" sz="2800" dirty="0" smtClean="0"/>
          </a:p>
          <a:p>
            <a:r>
              <a:rPr lang="en-US" sz="2800" dirty="0" smtClean="0"/>
              <a:t>diabetes </a:t>
            </a:r>
            <a:r>
              <a:rPr lang="en-US" sz="2800" dirty="0"/>
              <a:t>mellitus, </a:t>
            </a:r>
            <a:endParaRPr lang="ru-RU" sz="2800" dirty="0" smtClean="0"/>
          </a:p>
          <a:p>
            <a:r>
              <a:rPr lang="en-US" sz="2800" dirty="0" smtClean="0"/>
              <a:t>multivessel </a:t>
            </a:r>
            <a:r>
              <a:rPr lang="en-US" sz="2800" dirty="0"/>
              <a:t>CAD, </a:t>
            </a:r>
            <a:endParaRPr lang="ru-RU" sz="2800" dirty="0" smtClean="0"/>
          </a:p>
          <a:p>
            <a:r>
              <a:rPr lang="en-US" sz="2800" dirty="0" smtClean="0"/>
              <a:t>prior </a:t>
            </a:r>
            <a:r>
              <a:rPr lang="en-US" sz="2800" dirty="0"/>
              <a:t>MI, </a:t>
            </a:r>
            <a:endParaRPr lang="ru-RU" sz="2800" dirty="0" smtClean="0"/>
          </a:p>
          <a:p>
            <a:r>
              <a:rPr lang="en-US" sz="2800" dirty="0" smtClean="0"/>
              <a:t>prior </a:t>
            </a:r>
            <a:r>
              <a:rPr lang="en-US" sz="2800" dirty="0"/>
              <a:t>CHF</a:t>
            </a:r>
            <a:r>
              <a:rPr lang="en-US" sz="2800" dirty="0" smtClean="0"/>
              <a:t>,</a:t>
            </a:r>
            <a:endParaRPr lang="ru-RU" sz="2800" dirty="0" smtClean="0"/>
          </a:p>
          <a:p>
            <a:r>
              <a:rPr lang="en-US" sz="2800" dirty="0" smtClean="0"/>
              <a:t> </a:t>
            </a:r>
            <a:r>
              <a:rPr lang="en-US" sz="2800" dirty="0"/>
              <a:t>STEMI and </a:t>
            </a:r>
            <a:r>
              <a:rPr lang="en-US" sz="2800" dirty="0" smtClean="0"/>
              <a:t>LBBB</a:t>
            </a:r>
            <a:endParaRPr lang="ru-RU" sz="2800" dirty="0" smtClean="0"/>
          </a:p>
          <a:p>
            <a:r>
              <a:rPr lang="en-US" sz="2800" dirty="0"/>
              <a:t>failed reperfusion attempt</a:t>
            </a:r>
          </a:p>
          <a:p>
            <a:endParaRPr lang="ru-RU" dirty="0"/>
          </a:p>
        </p:txBody>
      </p:sp>
    </p:spTree>
    <p:extLst>
      <p:ext uri="{BB962C8B-B14F-4D97-AF65-F5344CB8AC3E}">
        <p14:creationId xmlns:p14="http://schemas.microsoft.com/office/powerpoint/2010/main" val="404735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57200"/>
            <a:ext cx="12115800" cy="5262979"/>
          </a:xfrm>
          <a:prstGeom prst="rect">
            <a:avLst/>
          </a:prstGeom>
        </p:spPr>
        <p:txBody>
          <a:bodyPr wrap="square">
            <a:spAutoFit/>
          </a:bodyPr>
          <a:lstStyle/>
          <a:p>
            <a:pPr algn="just"/>
            <a:r>
              <a:rPr lang="en-US" sz="2800" dirty="0">
                <a:solidFill>
                  <a:schemeClr val="bg1"/>
                </a:solidFill>
              </a:rPr>
              <a:t>In fact, it is now well established that CS can </a:t>
            </a:r>
            <a:r>
              <a:rPr lang="en-US" sz="2800" dirty="0" smtClean="0">
                <a:solidFill>
                  <a:schemeClr val="bg1"/>
                </a:solidFill>
              </a:rPr>
              <a:t>result</a:t>
            </a:r>
            <a:r>
              <a:rPr lang="ru-RU" sz="2800" dirty="0" smtClean="0">
                <a:solidFill>
                  <a:schemeClr val="bg1"/>
                </a:solidFill>
              </a:rPr>
              <a:t> </a:t>
            </a:r>
            <a:r>
              <a:rPr lang="en-US" sz="2800" dirty="0" smtClean="0">
                <a:solidFill>
                  <a:schemeClr val="bg1"/>
                </a:solidFill>
              </a:rPr>
              <a:t>in </a:t>
            </a:r>
            <a:r>
              <a:rPr lang="en-US" sz="2800" dirty="0">
                <a:solidFill>
                  <a:schemeClr val="bg1"/>
                </a:solidFill>
              </a:rPr>
              <a:t>both acute and subacute derangements to the </a:t>
            </a:r>
            <a:r>
              <a:rPr lang="en-US" sz="2800" dirty="0" smtClean="0">
                <a:solidFill>
                  <a:schemeClr val="bg1"/>
                </a:solidFill>
              </a:rPr>
              <a:t>entire</a:t>
            </a:r>
            <a:r>
              <a:rPr lang="ru-RU" sz="2800" dirty="0" smtClean="0">
                <a:solidFill>
                  <a:schemeClr val="bg1"/>
                </a:solidFill>
              </a:rPr>
              <a:t> </a:t>
            </a:r>
            <a:r>
              <a:rPr lang="en-US" sz="2800" dirty="0" smtClean="0">
                <a:solidFill>
                  <a:schemeClr val="bg1"/>
                </a:solidFill>
              </a:rPr>
              <a:t>circulatory </a:t>
            </a:r>
            <a:r>
              <a:rPr lang="en-US" sz="2800" dirty="0">
                <a:solidFill>
                  <a:schemeClr val="bg1"/>
                </a:solidFill>
              </a:rPr>
              <a:t>system, including the peripheral vasculature</a:t>
            </a:r>
            <a:r>
              <a:rPr lang="en-US" sz="2800" dirty="0" smtClean="0">
                <a:solidFill>
                  <a:schemeClr val="bg1"/>
                </a:solidFill>
              </a:rPr>
              <a:t>.</a:t>
            </a:r>
            <a:r>
              <a:rPr lang="ru-RU" sz="2800" dirty="0" smtClean="0">
                <a:solidFill>
                  <a:schemeClr val="bg1"/>
                </a:solidFill>
              </a:rPr>
              <a:t> </a:t>
            </a:r>
            <a:r>
              <a:rPr lang="en-US" sz="2800" dirty="0" smtClean="0">
                <a:solidFill>
                  <a:schemeClr val="bg1"/>
                </a:solidFill>
              </a:rPr>
              <a:t>Extremity </a:t>
            </a:r>
            <a:r>
              <a:rPr lang="en-US" sz="2800" dirty="0">
                <a:solidFill>
                  <a:schemeClr val="bg1"/>
                </a:solidFill>
              </a:rPr>
              <a:t>and vital organ hypoperfusion remains a </a:t>
            </a:r>
            <a:r>
              <a:rPr lang="en-US" sz="2800" dirty="0" smtClean="0">
                <a:solidFill>
                  <a:schemeClr val="bg1"/>
                </a:solidFill>
              </a:rPr>
              <a:t>clinical</a:t>
            </a:r>
            <a:r>
              <a:rPr lang="ru-RU" sz="2800" dirty="0" smtClean="0">
                <a:solidFill>
                  <a:schemeClr val="bg1"/>
                </a:solidFill>
              </a:rPr>
              <a:t> </a:t>
            </a:r>
            <a:r>
              <a:rPr lang="en-US" sz="2800" dirty="0" smtClean="0">
                <a:solidFill>
                  <a:schemeClr val="bg1"/>
                </a:solidFill>
              </a:rPr>
              <a:t>hallmark</a:t>
            </a:r>
            <a:r>
              <a:rPr lang="en-US" sz="2800" dirty="0">
                <a:solidFill>
                  <a:schemeClr val="bg1"/>
                </a:solidFill>
              </a:rPr>
              <a:t>. Although ineffective stroke volume is </a:t>
            </a:r>
            <a:r>
              <a:rPr lang="en-US" sz="2800" dirty="0" smtClean="0">
                <a:solidFill>
                  <a:schemeClr val="bg1"/>
                </a:solidFill>
              </a:rPr>
              <a:t>the</a:t>
            </a:r>
            <a:r>
              <a:rPr lang="ru-RU" sz="2800" dirty="0" smtClean="0">
                <a:solidFill>
                  <a:schemeClr val="bg1"/>
                </a:solidFill>
              </a:rPr>
              <a:t> </a:t>
            </a:r>
            <a:r>
              <a:rPr lang="en-US" sz="2800" dirty="0" smtClean="0">
                <a:solidFill>
                  <a:schemeClr val="bg1"/>
                </a:solidFill>
              </a:rPr>
              <a:t>inciting </a:t>
            </a:r>
            <a:r>
              <a:rPr lang="en-US" sz="2800" dirty="0">
                <a:solidFill>
                  <a:schemeClr val="bg1"/>
                </a:solidFill>
              </a:rPr>
              <a:t>event, inadequate circulatory </a:t>
            </a:r>
            <a:r>
              <a:rPr lang="en-US" sz="2800" dirty="0" smtClean="0">
                <a:solidFill>
                  <a:schemeClr val="bg1"/>
                </a:solidFill>
              </a:rPr>
              <a:t>compensation</a:t>
            </a:r>
            <a:r>
              <a:rPr lang="ru-RU" sz="2800" dirty="0" smtClean="0">
                <a:solidFill>
                  <a:schemeClr val="bg1"/>
                </a:solidFill>
              </a:rPr>
              <a:t> </a:t>
            </a:r>
            <a:r>
              <a:rPr lang="en-US" sz="2800" dirty="0" smtClean="0">
                <a:solidFill>
                  <a:schemeClr val="bg1"/>
                </a:solidFill>
              </a:rPr>
              <a:t>may </a:t>
            </a:r>
            <a:r>
              <a:rPr lang="en-US" sz="2800" dirty="0">
                <a:solidFill>
                  <a:schemeClr val="bg1"/>
                </a:solidFill>
              </a:rPr>
              <a:t>also contribute to shock. Peripheral </a:t>
            </a:r>
            <a:r>
              <a:rPr lang="en-US" sz="2800" dirty="0" smtClean="0">
                <a:solidFill>
                  <a:schemeClr val="bg1"/>
                </a:solidFill>
              </a:rPr>
              <a:t>vasoconstriction</a:t>
            </a:r>
            <a:r>
              <a:rPr lang="ru-RU" sz="2800" dirty="0" smtClean="0">
                <a:solidFill>
                  <a:schemeClr val="bg1"/>
                </a:solidFill>
              </a:rPr>
              <a:t> </a:t>
            </a:r>
            <a:r>
              <a:rPr lang="en-US" sz="2800" dirty="0" smtClean="0">
                <a:solidFill>
                  <a:schemeClr val="bg1"/>
                </a:solidFill>
              </a:rPr>
              <a:t>may </a:t>
            </a:r>
            <a:r>
              <a:rPr lang="en-US" sz="2800" dirty="0">
                <a:solidFill>
                  <a:schemeClr val="bg1"/>
                </a:solidFill>
              </a:rPr>
              <a:t>improve coronary and peripheral perfusion </a:t>
            </a:r>
            <a:r>
              <a:rPr lang="en-US" sz="2800" dirty="0" smtClean="0">
                <a:solidFill>
                  <a:schemeClr val="bg1"/>
                </a:solidFill>
              </a:rPr>
              <a:t>at</a:t>
            </a:r>
            <a:r>
              <a:rPr lang="ru-RU" sz="2800" dirty="0" smtClean="0">
                <a:solidFill>
                  <a:schemeClr val="bg1"/>
                </a:solidFill>
              </a:rPr>
              <a:t> </a:t>
            </a:r>
            <a:r>
              <a:rPr lang="en-US" sz="2800" dirty="0" smtClean="0">
                <a:solidFill>
                  <a:schemeClr val="bg1"/>
                </a:solidFill>
              </a:rPr>
              <a:t>the </a:t>
            </a:r>
            <a:r>
              <a:rPr lang="en-US" sz="2800" dirty="0">
                <a:solidFill>
                  <a:schemeClr val="bg1"/>
                </a:solidFill>
              </a:rPr>
              <a:t>cost of increased afterload. Alternatively, </a:t>
            </a:r>
            <a:r>
              <a:rPr lang="en-US" sz="2800" dirty="0" smtClean="0">
                <a:solidFill>
                  <a:schemeClr val="bg1"/>
                </a:solidFill>
              </a:rPr>
              <a:t>systemic</a:t>
            </a:r>
            <a:r>
              <a:rPr lang="ru-RU" sz="2800" dirty="0" smtClean="0">
                <a:solidFill>
                  <a:schemeClr val="bg1"/>
                </a:solidFill>
              </a:rPr>
              <a:t> </a:t>
            </a:r>
            <a:r>
              <a:rPr lang="en-US" sz="2800" dirty="0" smtClean="0">
                <a:solidFill>
                  <a:schemeClr val="bg1"/>
                </a:solidFill>
              </a:rPr>
              <a:t>inflammation </a:t>
            </a:r>
            <a:r>
              <a:rPr lang="en-US" sz="2800" dirty="0">
                <a:solidFill>
                  <a:schemeClr val="bg1"/>
                </a:solidFill>
              </a:rPr>
              <a:t>triggered by acute cardiac injury </a:t>
            </a:r>
            <a:r>
              <a:rPr lang="en-US" sz="2800" dirty="0" smtClean="0">
                <a:solidFill>
                  <a:schemeClr val="bg1"/>
                </a:solidFill>
              </a:rPr>
              <a:t>may</a:t>
            </a:r>
            <a:r>
              <a:rPr lang="ru-RU" sz="2800" dirty="0" smtClean="0">
                <a:solidFill>
                  <a:schemeClr val="bg1"/>
                </a:solidFill>
              </a:rPr>
              <a:t> </a:t>
            </a:r>
            <a:r>
              <a:rPr lang="en-US" sz="2800" dirty="0" smtClean="0">
                <a:solidFill>
                  <a:schemeClr val="bg1"/>
                </a:solidFill>
              </a:rPr>
              <a:t>induce </a:t>
            </a:r>
            <a:r>
              <a:rPr lang="en-US" sz="2800" dirty="0">
                <a:solidFill>
                  <a:schemeClr val="bg1"/>
                </a:solidFill>
              </a:rPr>
              <a:t>pathological vasodilatation. Endothelial </a:t>
            </a:r>
            <a:r>
              <a:rPr lang="en-US" sz="2800" dirty="0" smtClean="0">
                <a:solidFill>
                  <a:schemeClr val="bg1"/>
                </a:solidFill>
              </a:rPr>
              <a:t>and</a:t>
            </a:r>
            <a:r>
              <a:rPr lang="ru-RU" sz="2800" dirty="0" smtClean="0">
                <a:solidFill>
                  <a:schemeClr val="bg1"/>
                </a:solidFill>
              </a:rPr>
              <a:t> </a:t>
            </a:r>
            <a:r>
              <a:rPr lang="en-US" sz="2800" dirty="0" smtClean="0">
                <a:solidFill>
                  <a:schemeClr val="bg1"/>
                </a:solidFill>
              </a:rPr>
              <a:t>inducible </a:t>
            </a:r>
            <a:r>
              <a:rPr lang="en-US" sz="2800" dirty="0">
                <a:solidFill>
                  <a:schemeClr val="bg1"/>
                </a:solidFill>
              </a:rPr>
              <a:t>nitric oxide (NO) synthase may play a </a:t>
            </a:r>
            <a:r>
              <a:rPr lang="en-US" sz="2800" dirty="0" smtClean="0">
                <a:solidFill>
                  <a:schemeClr val="bg1"/>
                </a:solidFill>
              </a:rPr>
              <a:t>major</a:t>
            </a:r>
            <a:r>
              <a:rPr lang="ru-RU" sz="2800" dirty="0" smtClean="0">
                <a:solidFill>
                  <a:schemeClr val="bg1"/>
                </a:solidFill>
              </a:rPr>
              <a:t> </a:t>
            </a:r>
            <a:r>
              <a:rPr lang="en-US" sz="2800" dirty="0" smtClean="0">
                <a:solidFill>
                  <a:schemeClr val="bg1"/>
                </a:solidFill>
              </a:rPr>
              <a:t>role </a:t>
            </a:r>
            <a:r>
              <a:rPr lang="en-US" sz="2800" dirty="0">
                <a:solidFill>
                  <a:schemeClr val="bg1"/>
                </a:solidFill>
              </a:rPr>
              <a:t>in the production of high NO levels, along </a:t>
            </a:r>
            <a:r>
              <a:rPr lang="en-US" sz="2800" dirty="0" smtClean="0">
                <a:solidFill>
                  <a:schemeClr val="bg1"/>
                </a:solidFill>
              </a:rPr>
              <a:t>with</a:t>
            </a:r>
            <a:r>
              <a:rPr lang="ru-RU" sz="2800" dirty="0" smtClean="0">
                <a:solidFill>
                  <a:schemeClr val="bg1"/>
                </a:solidFill>
              </a:rPr>
              <a:t> </a:t>
            </a:r>
            <a:r>
              <a:rPr lang="en-US" sz="2800" dirty="0" smtClean="0">
                <a:solidFill>
                  <a:schemeClr val="bg1"/>
                </a:solidFill>
              </a:rPr>
              <a:t>peroxynitrite</a:t>
            </a:r>
            <a:r>
              <a:rPr lang="en-US" sz="2800" dirty="0">
                <a:solidFill>
                  <a:schemeClr val="bg1"/>
                </a:solidFill>
              </a:rPr>
              <a:t>, which has a negative inotropic effect </a:t>
            </a:r>
            <a:r>
              <a:rPr lang="en-US" sz="2800" dirty="0" smtClean="0">
                <a:solidFill>
                  <a:schemeClr val="bg1"/>
                </a:solidFill>
              </a:rPr>
              <a:t>and</a:t>
            </a:r>
            <a:r>
              <a:rPr lang="ru-RU" sz="2800" dirty="0" smtClean="0">
                <a:solidFill>
                  <a:schemeClr val="bg1"/>
                </a:solidFill>
              </a:rPr>
              <a:t> </a:t>
            </a:r>
            <a:r>
              <a:rPr lang="en-US" sz="2800" dirty="0" smtClean="0">
                <a:solidFill>
                  <a:schemeClr val="bg1"/>
                </a:solidFill>
              </a:rPr>
              <a:t>is </a:t>
            </a:r>
            <a:r>
              <a:rPr lang="en-US" sz="2800" dirty="0" err="1" smtClean="0">
                <a:solidFill>
                  <a:schemeClr val="bg1"/>
                </a:solidFill>
              </a:rPr>
              <a:t>cardiotoxic</a:t>
            </a:r>
            <a:r>
              <a:rPr lang="en-US" sz="2800" dirty="0" smtClean="0">
                <a:solidFill>
                  <a:schemeClr val="bg1"/>
                </a:solidFill>
              </a:rPr>
              <a:t>. Other </a:t>
            </a:r>
            <a:r>
              <a:rPr lang="en-US" sz="2800" dirty="0">
                <a:solidFill>
                  <a:schemeClr val="bg1"/>
                </a:solidFill>
              </a:rPr>
              <a:t>inflammatory mediators such </a:t>
            </a:r>
            <a:r>
              <a:rPr lang="en-US" sz="2800" dirty="0" smtClean="0">
                <a:solidFill>
                  <a:schemeClr val="bg1"/>
                </a:solidFill>
              </a:rPr>
              <a:t>as</a:t>
            </a:r>
            <a:r>
              <a:rPr lang="ru-RU" sz="2800" dirty="0" smtClean="0">
                <a:solidFill>
                  <a:schemeClr val="bg1"/>
                </a:solidFill>
              </a:rPr>
              <a:t> </a:t>
            </a:r>
            <a:r>
              <a:rPr lang="en-US" sz="2800" dirty="0" smtClean="0">
                <a:solidFill>
                  <a:schemeClr val="bg1"/>
                </a:solidFill>
              </a:rPr>
              <a:t>interleukins </a:t>
            </a:r>
            <a:r>
              <a:rPr lang="en-US" sz="2800" dirty="0">
                <a:solidFill>
                  <a:schemeClr val="bg1"/>
                </a:solidFill>
              </a:rPr>
              <a:t>and tumor necrosis factor can also </a:t>
            </a:r>
            <a:r>
              <a:rPr lang="en-US" sz="2800" dirty="0" smtClean="0">
                <a:solidFill>
                  <a:schemeClr val="bg1"/>
                </a:solidFill>
              </a:rPr>
              <a:t>contribute</a:t>
            </a:r>
            <a:r>
              <a:rPr lang="ru-RU" sz="2800" dirty="0" smtClean="0">
                <a:solidFill>
                  <a:schemeClr val="bg1"/>
                </a:solidFill>
              </a:rPr>
              <a:t> </a:t>
            </a:r>
            <a:r>
              <a:rPr lang="en-US" sz="2800" dirty="0" smtClean="0">
                <a:solidFill>
                  <a:schemeClr val="bg1"/>
                </a:solidFill>
              </a:rPr>
              <a:t>to </a:t>
            </a:r>
            <a:r>
              <a:rPr lang="en-US" sz="2800" dirty="0">
                <a:solidFill>
                  <a:schemeClr val="bg1"/>
                </a:solidFill>
              </a:rPr>
              <a:t>systemic vasodilation and have been </a:t>
            </a:r>
            <a:r>
              <a:rPr lang="en-US" sz="2800" dirty="0" smtClean="0">
                <a:solidFill>
                  <a:schemeClr val="bg1"/>
                </a:solidFill>
              </a:rPr>
              <a:t>associated</a:t>
            </a:r>
            <a:r>
              <a:rPr lang="ru-RU" sz="2800" dirty="0" smtClean="0">
                <a:solidFill>
                  <a:schemeClr val="bg1"/>
                </a:solidFill>
              </a:rPr>
              <a:t> </a:t>
            </a:r>
            <a:r>
              <a:rPr lang="en-US" sz="2800" dirty="0" smtClean="0">
                <a:solidFill>
                  <a:schemeClr val="bg1"/>
                </a:solidFill>
              </a:rPr>
              <a:t>with </a:t>
            </a:r>
            <a:r>
              <a:rPr lang="en-US" sz="2800" dirty="0">
                <a:solidFill>
                  <a:schemeClr val="bg1"/>
                </a:solidFill>
              </a:rPr>
              <a:t>mortality in </a:t>
            </a:r>
            <a:r>
              <a:rPr lang="en-US" sz="2800" dirty="0" smtClean="0">
                <a:solidFill>
                  <a:schemeClr val="bg1"/>
                </a:solidFill>
              </a:rPr>
              <a:t>CS</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1463021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868362"/>
          </a:xfrm>
        </p:spPr>
        <p:txBody>
          <a:bodyPr>
            <a:normAutofit/>
          </a:bodyPr>
          <a:lstStyle/>
          <a:p>
            <a:r>
              <a:rPr lang="en-US" sz="3600" dirty="0"/>
              <a:t>HEMODYNAMIC PHENOTYPES</a:t>
            </a:r>
            <a:endParaRPr lang="ru-RU" sz="3600" dirty="0"/>
          </a:p>
        </p:txBody>
      </p:sp>
      <p:sp>
        <p:nvSpPr>
          <p:cNvPr id="3" name="Объект 2"/>
          <p:cNvSpPr>
            <a:spLocks noGrp="1"/>
          </p:cNvSpPr>
          <p:nvPr>
            <p:ph idx="1"/>
          </p:nvPr>
        </p:nvSpPr>
        <p:spPr>
          <a:xfrm>
            <a:off x="609600" y="1600200"/>
            <a:ext cx="10972800" cy="5105399"/>
          </a:xfrm>
        </p:spPr>
        <p:txBody>
          <a:bodyPr>
            <a:normAutofit/>
          </a:bodyPr>
          <a:lstStyle/>
          <a:p>
            <a:r>
              <a:rPr lang="en-US" dirty="0"/>
              <a:t>There are 4 hemodynamic types of </a:t>
            </a:r>
            <a:r>
              <a:rPr lang="en-US" dirty="0" smtClean="0"/>
              <a:t>CS. </a:t>
            </a:r>
            <a:r>
              <a:rPr lang="en-US" dirty="0"/>
              <a:t>Depending on the state of peripheral perfusion ("cold" - reduced perfusion, "warm" - normal perfusion) and volemic status ("dry" or "wet"), vasodilatory shock (noncardiogenic), mixed </a:t>
            </a:r>
            <a:r>
              <a:rPr lang="en-US" dirty="0" smtClean="0"/>
              <a:t>CS, </a:t>
            </a:r>
            <a:r>
              <a:rPr lang="en-US" dirty="0"/>
              <a:t>euvolemic </a:t>
            </a:r>
            <a:r>
              <a:rPr lang="en-US" dirty="0" smtClean="0"/>
              <a:t>CS </a:t>
            </a:r>
            <a:r>
              <a:rPr lang="en-US" dirty="0"/>
              <a:t>and classic </a:t>
            </a:r>
            <a:r>
              <a:rPr lang="en-US" dirty="0" smtClean="0"/>
              <a:t>CS </a:t>
            </a:r>
            <a:r>
              <a:rPr lang="en-US" dirty="0"/>
              <a:t>were </a:t>
            </a:r>
            <a:r>
              <a:rPr lang="en-US" dirty="0" smtClean="0"/>
              <a:t>identified.</a:t>
            </a:r>
          </a:p>
          <a:p>
            <a:r>
              <a:rPr lang="en-US" dirty="0"/>
              <a:t>It is possible to recognize these hemodynamic types of </a:t>
            </a:r>
            <a:r>
              <a:rPr lang="en-US" dirty="0" smtClean="0"/>
              <a:t>using </a:t>
            </a:r>
            <a:r>
              <a:rPr lang="en-US" dirty="0"/>
              <a:t>invasive monitoring, including pulmonary artery catheterization with measurement of CI, pulmonary artery wedge pressure (PWP) and calculation of systemic vascular resistance </a:t>
            </a:r>
            <a:r>
              <a:rPr lang="en-US" dirty="0" smtClean="0"/>
              <a:t>(SVR</a:t>
            </a:r>
            <a:r>
              <a:rPr lang="en-US" dirty="0"/>
              <a:t>).</a:t>
            </a:r>
            <a:endParaRPr lang="ru-RU" dirty="0"/>
          </a:p>
        </p:txBody>
      </p:sp>
    </p:spTree>
    <p:extLst>
      <p:ext uri="{BB962C8B-B14F-4D97-AF65-F5344CB8AC3E}">
        <p14:creationId xmlns:p14="http://schemas.microsoft.com/office/powerpoint/2010/main" val="52541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 y="76200"/>
            <a:ext cx="12039600" cy="1676400"/>
          </a:xfrm>
        </p:spPr>
        <p:txBody>
          <a:bodyPr>
            <a:normAutofit/>
          </a:bodyPr>
          <a:lstStyle/>
          <a:p>
            <a:r>
              <a:rPr lang="en-US" sz="3600" dirty="0" smtClean="0"/>
              <a:t>HEMODYNAMIC</a:t>
            </a:r>
            <a:r>
              <a:rPr lang="ru-RU" sz="3600" dirty="0"/>
              <a:t> </a:t>
            </a:r>
            <a:r>
              <a:rPr lang="en-US" sz="3600" dirty="0" smtClean="0"/>
              <a:t>PHENOTYPES</a:t>
            </a:r>
            <a:r>
              <a:rPr lang="en-US" dirty="0" smtClean="0"/>
              <a:t/>
            </a:r>
            <a:br>
              <a:rPr lang="en-US" dirty="0" smtClean="0"/>
            </a:br>
            <a:r>
              <a:rPr lang="en-US" sz="1800" dirty="0" smtClean="0"/>
              <a:t>CI </a:t>
            </a:r>
            <a:r>
              <a:rPr lang="en-US" sz="1800" dirty="0"/>
              <a:t>indicates cardiac index; </a:t>
            </a:r>
            <a:r>
              <a:rPr lang="en-US" sz="1800" dirty="0" smtClean="0"/>
              <a:t>PCWP, pulmonary </a:t>
            </a:r>
            <a:r>
              <a:rPr lang="en-US" sz="1800" dirty="0"/>
              <a:t>capillary wedge pressure</a:t>
            </a:r>
            <a:r>
              <a:rPr lang="en-US" sz="1800" dirty="0" smtClean="0"/>
              <a:t>; and </a:t>
            </a:r>
            <a:r>
              <a:rPr lang="en-US" sz="1800" dirty="0"/>
              <a:t>SVRI, systemic vascular resistance</a:t>
            </a:r>
            <a:br>
              <a:rPr lang="en-US" sz="1800" dirty="0"/>
            </a:br>
            <a:r>
              <a:rPr lang="en-US" sz="1800" dirty="0"/>
              <a:t>index.</a:t>
            </a:r>
          </a:p>
        </p:txBody>
      </p:sp>
      <p:graphicFrame>
        <p:nvGraphicFramePr>
          <p:cNvPr id="4" name="Таблица 3"/>
          <p:cNvGraphicFramePr>
            <a:graphicFrameLocks noGrp="1"/>
          </p:cNvGraphicFramePr>
          <p:nvPr>
            <p:extLst>
              <p:ext uri="{D42A27DB-BD31-4B8C-83A1-F6EECF244321}">
                <p14:modId xmlns:p14="http://schemas.microsoft.com/office/powerpoint/2010/main" val="3371801069"/>
              </p:ext>
            </p:extLst>
          </p:nvPr>
        </p:nvGraphicFramePr>
        <p:xfrm>
          <a:off x="304800" y="1524000"/>
          <a:ext cx="11811000" cy="5181600"/>
        </p:xfrm>
        <a:graphic>
          <a:graphicData uri="http://schemas.openxmlformats.org/drawingml/2006/table">
            <a:tbl>
              <a:tblPr firstRow="1" bandRow="1">
                <a:tableStyleId>{5C22544A-7EE6-4342-B048-85BDC9FD1C3A}</a:tableStyleId>
              </a:tblPr>
              <a:tblGrid>
                <a:gridCol w="989486">
                  <a:extLst>
                    <a:ext uri="{9D8B030D-6E8A-4147-A177-3AD203B41FA5}">
                      <a16:colId xmlns:a16="http://schemas.microsoft.com/office/drawing/2014/main" val="3691109159"/>
                    </a:ext>
                  </a:extLst>
                </a:gridCol>
                <a:gridCol w="1166179">
                  <a:extLst>
                    <a:ext uri="{9D8B030D-6E8A-4147-A177-3AD203B41FA5}">
                      <a16:colId xmlns:a16="http://schemas.microsoft.com/office/drawing/2014/main" val="1951059080"/>
                    </a:ext>
                  </a:extLst>
                </a:gridCol>
                <a:gridCol w="4346668">
                  <a:extLst>
                    <a:ext uri="{9D8B030D-6E8A-4147-A177-3AD203B41FA5}">
                      <a16:colId xmlns:a16="http://schemas.microsoft.com/office/drawing/2014/main" val="1301532985"/>
                    </a:ext>
                  </a:extLst>
                </a:gridCol>
                <a:gridCol w="5308667">
                  <a:extLst>
                    <a:ext uri="{9D8B030D-6E8A-4147-A177-3AD203B41FA5}">
                      <a16:colId xmlns:a16="http://schemas.microsoft.com/office/drawing/2014/main" val="2000640984"/>
                    </a:ext>
                  </a:extLst>
                </a:gridCol>
              </a:tblGrid>
              <a:tr h="728809">
                <a:tc gridSpan="4">
                  <a:txBody>
                    <a:bodyPr/>
                    <a:lstStyle/>
                    <a:p>
                      <a:r>
                        <a:rPr lang="en-US" dirty="0" smtClean="0"/>
                        <a:t>                                                                 </a:t>
                      </a:r>
                      <a:r>
                        <a:rPr lang="en-US" sz="2400" dirty="0" smtClean="0"/>
                        <a:t>Volum status</a:t>
                      </a:r>
                      <a:endParaRPr lang="ru-RU" sz="24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524313527"/>
                  </a:ext>
                </a:extLst>
              </a:tr>
              <a:tr h="583047">
                <a:tc>
                  <a:txBody>
                    <a:bodyPr/>
                    <a:lstStyle/>
                    <a:p>
                      <a:endParaRPr lang="ru-RU" dirty="0"/>
                    </a:p>
                  </a:txBody>
                  <a:tcPr/>
                </a:tc>
                <a:tc>
                  <a:txBody>
                    <a:bodyPr/>
                    <a:lstStyle/>
                    <a:p>
                      <a:endParaRPr lang="ru-RU" dirty="0"/>
                    </a:p>
                  </a:txBody>
                  <a:tcPr/>
                </a:tc>
                <a:tc>
                  <a:txBody>
                    <a:bodyPr/>
                    <a:lstStyle/>
                    <a:p>
                      <a:pPr algn="ctr"/>
                      <a:r>
                        <a:rPr lang="en-US" dirty="0" smtClean="0"/>
                        <a:t>WET</a:t>
                      </a:r>
                      <a:endParaRPr lang="ru-RU" dirty="0"/>
                    </a:p>
                  </a:txBody>
                  <a:tcPr/>
                </a:tc>
                <a:tc>
                  <a:txBody>
                    <a:bodyPr/>
                    <a:lstStyle/>
                    <a:p>
                      <a:pPr algn="ctr"/>
                      <a:r>
                        <a:rPr lang="en-US" dirty="0" smtClean="0"/>
                        <a:t>DRY</a:t>
                      </a:r>
                      <a:endParaRPr lang="ru-RU" dirty="0"/>
                    </a:p>
                  </a:txBody>
                  <a:tcPr/>
                </a:tc>
                <a:extLst>
                  <a:ext uri="{0D108BD9-81ED-4DB2-BD59-A6C34878D82A}">
                    <a16:rowId xmlns:a16="http://schemas.microsoft.com/office/drawing/2014/main" val="1724076046"/>
                  </a:ext>
                </a:extLst>
              </a:tr>
              <a:tr h="1894904">
                <a:tc>
                  <a:txBody>
                    <a:bodyPr/>
                    <a:lstStyle/>
                    <a:p>
                      <a:endParaRPr lang="ru-RU" dirty="0"/>
                    </a:p>
                  </a:txBody>
                  <a:tcPr/>
                </a:tc>
                <a:tc>
                  <a:txBody>
                    <a:bodyPr/>
                    <a:lstStyle/>
                    <a:p>
                      <a:r>
                        <a:rPr lang="en-US" dirty="0" smtClean="0"/>
                        <a:t>Cold</a:t>
                      </a:r>
                      <a:endParaRPr lang="ru-RU" dirty="0"/>
                    </a:p>
                  </a:txBody>
                  <a:tcPr/>
                </a:tc>
                <a:tc>
                  <a:txBody>
                    <a:bodyPr/>
                    <a:lstStyle/>
                    <a:p>
                      <a:r>
                        <a:rPr lang="en-US" dirty="0" smtClean="0"/>
                        <a:t>Classic Cardiogenic</a:t>
                      </a:r>
                      <a:r>
                        <a:rPr lang="en-US" baseline="0" dirty="0" smtClean="0"/>
                        <a:t> shock</a:t>
                      </a:r>
                    </a:p>
                    <a:p>
                      <a:endParaRPr lang="en-US" baseline="0" dirty="0" smtClean="0"/>
                    </a:p>
                    <a:p>
                      <a:r>
                        <a:rPr lang="en-US" baseline="0" dirty="0" smtClean="0"/>
                        <a:t>(decrease CI, increase SVRI, increase PCWP)</a:t>
                      </a:r>
                      <a:endParaRPr lang="ru-RU" dirty="0"/>
                    </a:p>
                  </a:txBody>
                  <a:tcPr/>
                </a:tc>
                <a:tc>
                  <a:txBody>
                    <a:bodyPr/>
                    <a:lstStyle/>
                    <a:p>
                      <a:r>
                        <a:rPr lang="en-US" dirty="0" smtClean="0"/>
                        <a:t>Euvolemic Cardiogenic shock</a:t>
                      </a:r>
                    </a:p>
                    <a:p>
                      <a:endParaRPr lang="en-US" dirty="0" smtClean="0"/>
                    </a:p>
                    <a:p>
                      <a:r>
                        <a:rPr lang="en-US" dirty="0" smtClean="0"/>
                        <a:t>(decrease CI, increase SVRI)</a:t>
                      </a:r>
                      <a:endParaRPr lang="ru-RU" dirty="0"/>
                    </a:p>
                  </a:txBody>
                  <a:tcPr/>
                </a:tc>
                <a:extLst>
                  <a:ext uri="{0D108BD9-81ED-4DB2-BD59-A6C34878D82A}">
                    <a16:rowId xmlns:a16="http://schemas.microsoft.com/office/drawing/2014/main" val="1761163257"/>
                  </a:ext>
                </a:extLst>
              </a:tr>
              <a:tr h="1974840">
                <a:tc>
                  <a:txBody>
                    <a:bodyPr/>
                    <a:lstStyle/>
                    <a:p>
                      <a:endParaRPr lang="ru-RU" dirty="0"/>
                    </a:p>
                  </a:txBody>
                  <a:tcPr/>
                </a:tc>
                <a:tc>
                  <a:txBody>
                    <a:bodyPr/>
                    <a:lstStyle/>
                    <a:p>
                      <a:r>
                        <a:rPr lang="en-US" dirty="0" smtClean="0"/>
                        <a:t>Warm</a:t>
                      </a:r>
                      <a:endParaRPr lang="ru-RU" dirty="0"/>
                    </a:p>
                  </a:txBody>
                  <a:tcPr/>
                </a:tc>
                <a:tc>
                  <a:txBody>
                    <a:bodyPr/>
                    <a:lstStyle/>
                    <a:p>
                      <a:r>
                        <a:rPr lang="en-US" dirty="0" smtClean="0"/>
                        <a:t>Vasodilatory Cardiogenic shock</a:t>
                      </a:r>
                    </a:p>
                    <a:p>
                      <a:r>
                        <a:rPr lang="en-US" dirty="0" smtClean="0"/>
                        <a:t>Or</a:t>
                      </a:r>
                      <a:r>
                        <a:rPr lang="en-US" baseline="0" dirty="0" smtClean="0"/>
                        <a:t>  mixed shock</a:t>
                      </a:r>
                    </a:p>
                    <a:p>
                      <a:endParaRPr lang="en-US" baseline="0" dirty="0" smtClean="0"/>
                    </a:p>
                    <a:p>
                      <a:r>
                        <a:rPr lang="en-US" dirty="0" smtClean="0"/>
                        <a:t>(decrease CI, decrease SVRI,</a:t>
                      </a:r>
                    </a:p>
                    <a:p>
                      <a:r>
                        <a:rPr lang="en-US" dirty="0" smtClean="0"/>
                        <a:t>increase PCWP)</a:t>
                      </a:r>
                      <a:endParaRPr lang="ru-RU" dirty="0"/>
                    </a:p>
                  </a:txBody>
                  <a:tcPr/>
                </a:tc>
                <a:tc>
                  <a:txBody>
                    <a:bodyPr/>
                    <a:lstStyle/>
                    <a:p>
                      <a:pPr algn="ctr"/>
                      <a:r>
                        <a:rPr lang="en-US" dirty="0" smtClean="0"/>
                        <a:t>Vasodilatory shock</a:t>
                      </a:r>
                    </a:p>
                    <a:p>
                      <a:pPr algn="ctr"/>
                      <a:r>
                        <a:rPr lang="en-US" dirty="0" smtClean="0"/>
                        <a:t>(Non</a:t>
                      </a:r>
                      <a:r>
                        <a:rPr lang="en-US" baseline="0" dirty="0" smtClean="0"/>
                        <a:t> cardiogenic </a:t>
                      </a:r>
                      <a:r>
                        <a:rPr lang="en-US" baseline="0" dirty="0" err="1" smtClean="0"/>
                        <a:t>shok</a:t>
                      </a:r>
                      <a:r>
                        <a:rPr lang="en-US" baseline="0" dirty="0" smtClean="0"/>
                        <a:t>)</a:t>
                      </a:r>
                    </a:p>
                    <a:p>
                      <a:endParaRPr lang="en-US" baseline="0" dirty="0" smtClean="0"/>
                    </a:p>
                    <a:p>
                      <a:r>
                        <a:rPr lang="en-US" baseline="0" dirty="0" smtClean="0"/>
                        <a:t> (increase SI, d</a:t>
                      </a:r>
                      <a:r>
                        <a:rPr lang="en-US" dirty="0" smtClean="0"/>
                        <a:t>ecrease SVRI,     decrease PCWP)</a:t>
                      </a:r>
                      <a:endParaRPr lang="ru-RU" dirty="0"/>
                    </a:p>
                  </a:txBody>
                  <a:tcPr/>
                </a:tc>
                <a:extLst>
                  <a:ext uri="{0D108BD9-81ED-4DB2-BD59-A6C34878D82A}">
                    <a16:rowId xmlns:a16="http://schemas.microsoft.com/office/drawing/2014/main" val="1160452146"/>
                  </a:ext>
                </a:extLst>
              </a:tr>
            </a:tbl>
          </a:graphicData>
        </a:graphic>
      </p:graphicFrame>
    </p:spTree>
    <p:extLst>
      <p:ext uri="{BB962C8B-B14F-4D97-AF65-F5344CB8AC3E}">
        <p14:creationId xmlns:p14="http://schemas.microsoft.com/office/powerpoint/2010/main" val="1549916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definition</a:t>
            </a:r>
            <a:endParaRPr lang="ru-RU" dirty="0"/>
          </a:p>
        </p:txBody>
      </p:sp>
      <p:sp>
        <p:nvSpPr>
          <p:cNvPr id="3" name="Объект 2"/>
          <p:cNvSpPr>
            <a:spLocks noGrp="1"/>
          </p:cNvSpPr>
          <p:nvPr>
            <p:ph idx="1"/>
          </p:nvPr>
        </p:nvSpPr>
        <p:spPr>
          <a:xfrm>
            <a:off x="0" y="1524000"/>
            <a:ext cx="12115800" cy="5334000"/>
          </a:xfrm>
        </p:spPr>
        <p:txBody>
          <a:bodyPr/>
          <a:lstStyle/>
          <a:p>
            <a:r>
              <a:rPr lang="en-US" dirty="0"/>
              <a:t>Cardiogenic </a:t>
            </a:r>
            <a:r>
              <a:rPr lang="en-US" dirty="0" smtClean="0"/>
              <a:t>Shock - this </a:t>
            </a:r>
            <a:r>
              <a:rPr lang="en-US" dirty="0"/>
              <a:t>is a critical tissue hypoperfusion with a mismatch in oxygen delivery and consumption due to a pronounced decrease in cardiac output caused by acute dysfunction of one or both ventricles of the heart.</a:t>
            </a:r>
            <a:endParaRPr lang="ru-RU" dirty="0"/>
          </a:p>
        </p:txBody>
      </p:sp>
    </p:spTree>
    <p:extLst>
      <p:ext uri="{BB962C8B-B14F-4D97-AF65-F5344CB8AC3E}">
        <p14:creationId xmlns:p14="http://schemas.microsoft.com/office/powerpoint/2010/main" val="364617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1363682"/>
            <a:ext cx="11963400" cy="3970318"/>
          </a:xfrm>
          <a:prstGeom prst="rect">
            <a:avLst/>
          </a:prstGeom>
        </p:spPr>
        <p:txBody>
          <a:bodyPr wrap="square">
            <a:spAutoFit/>
          </a:bodyPr>
          <a:lstStyle/>
          <a:p>
            <a:pPr algn="just"/>
            <a:r>
              <a:rPr lang="en-US" sz="2800" dirty="0">
                <a:solidFill>
                  <a:schemeClr val="bg1"/>
                </a:solidFill>
              </a:rPr>
              <a:t>Early reports of CS described patients with HF </a:t>
            </a:r>
            <a:r>
              <a:rPr lang="en-US" sz="2800" dirty="0" smtClean="0">
                <a:solidFill>
                  <a:schemeClr val="bg1"/>
                </a:solidFill>
              </a:rPr>
              <a:t>and elevated central venous pressures (CVPs). </a:t>
            </a:r>
            <a:endParaRPr lang="ru-RU" sz="2800" dirty="0" smtClean="0">
              <a:solidFill>
                <a:schemeClr val="bg1"/>
              </a:solidFill>
            </a:endParaRPr>
          </a:p>
          <a:p>
            <a:pPr algn="just"/>
            <a:r>
              <a:rPr lang="en-US" sz="2800" dirty="0" smtClean="0">
                <a:solidFill>
                  <a:schemeClr val="bg1"/>
                </a:solidFill>
              </a:rPr>
              <a:t>With the</a:t>
            </a:r>
            <a:r>
              <a:rPr lang="ru-RU" sz="2800" dirty="0" smtClean="0">
                <a:solidFill>
                  <a:schemeClr val="bg1"/>
                </a:solidFill>
              </a:rPr>
              <a:t> </a:t>
            </a:r>
            <a:r>
              <a:rPr lang="en-US" sz="2800" dirty="0" smtClean="0">
                <a:solidFill>
                  <a:schemeClr val="bg1"/>
                </a:solidFill>
              </a:rPr>
              <a:t>advent </a:t>
            </a:r>
            <a:r>
              <a:rPr lang="en-US" sz="2800" dirty="0">
                <a:solidFill>
                  <a:schemeClr val="bg1"/>
                </a:solidFill>
              </a:rPr>
              <a:t>of invasive hemodynamic measurements, </a:t>
            </a:r>
            <a:r>
              <a:rPr lang="en-US" sz="2800" dirty="0" smtClean="0">
                <a:solidFill>
                  <a:schemeClr val="bg1"/>
                </a:solidFill>
              </a:rPr>
              <a:t>patients with </a:t>
            </a:r>
            <a:r>
              <a:rPr lang="en-US" sz="2800" dirty="0">
                <a:solidFill>
                  <a:schemeClr val="bg1"/>
                </a:solidFill>
              </a:rPr>
              <a:t>CS were further characterized by a low CI</a:t>
            </a:r>
            <a:r>
              <a:rPr lang="en-US" sz="2800" dirty="0" smtClean="0">
                <a:solidFill>
                  <a:schemeClr val="bg1"/>
                </a:solidFill>
              </a:rPr>
              <a:t>, an </a:t>
            </a:r>
            <a:r>
              <a:rPr lang="en-US" sz="2800" dirty="0">
                <a:solidFill>
                  <a:schemeClr val="bg1"/>
                </a:solidFill>
              </a:rPr>
              <a:t>elevated systemic vascular resistance, and a </a:t>
            </a:r>
            <a:r>
              <a:rPr lang="en-US" sz="2800" dirty="0" smtClean="0">
                <a:solidFill>
                  <a:schemeClr val="bg1"/>
                </a:solidFill>
              </a:rPr>
              <a:t>high PCWP. This </a:t>
            </a:r>
            <a:r>
              <a:rPr lang="en-US" sz="2800" dirty="0">
                <a:solidFill>
                  <a:schemeClr val="bg1"/>
                </a:solidFill>
              </a:rPr>
              <a:t>classic “cold and wet” </a:t>
            </a:r>
            <a:r>
              <a:rPr lang="en-US" sz="2800" dirty="0" smtClean="0">
                <a:solidFill>
                  <a:schemeClr val="bg1"/>
                </a:solidFill>
              </a:rPr>
              <a:t>profile is the </a:t>
            </a:r>
            <a:r>
              <a:rPr lang="en-US" sz="2800" dirty="0">
                <a:solidFill>
                  <a:schemeClr val="bg1"/>
                </a:solidFill>
              </a:rPr>
              <a:t>most frequent CS phenotype, accounting for </a:t>
            </a:r>
            <a:r>
              <a:rPr lang="en-US" sz="2800" dirty="0" smtClean="0">
                <a:solidFill>
                  <a:schemeClr val="bg1"/>
                </a:solidFill>
              </a:rPr>
              <a:t>nearly two </a:t>
            </a:r>
            <a:r>
              <a:rPr lang="en-US" sz="2800" dirty="0">
                <a:solidFill>
                  <a:schemeClr val="bg1"/>
                </a:solidFill>
              </a:rPr>
              <a:t>thirds of patients with </a:t>
            </a:r>
            <a:r>
              <a:rPr lang="en-US" sz="2800" dirty="0" smtClean="0">
                <a:solidFill>
                  <a:schemeClr val="bg1"/>
                </a:solidFill>
              </a:rPr>
              <a:t>MI- associated .</a:t>
            </a:r>
          </a:p>
          <a:p>
            <a:pPr algn="just"/>
            <a:r>
              <a:rPr lang="en-US" sz="2800" dirty="0" smtClean="0">
                <a:solidFill>
                  <a:schemeClr val="bg1"/>
                </a:solidFill>
              </a:rPr>
              <a:t>The </a:t>
            </a:r>
            <a:r>
              <a:rPr lang="en-US" sz="2800" dirty="0">
                <a:solidFill>
                  <a:schemeClr val="bg1"/>
                </a:solidFill>
              </a:rPr>
              <a:t>common </a:t>
            </a:r>
            <a:r>
              <a:rPr lang="en-US" sz="2800" dirty="0" smtClean="0">
                <a:solidFill>
                  <a:schemeClr val="bg1"/>
                </a:solidFill>
              </a:rPr>
              <a:t>physiological characteristic </a:t>
            </a:r>
            <a:r>
              <a:rPr lang="en-US" sz="2800" dirty="0">
                <a:solidFill>
                  <a:schemeClr val="bg1"/>
                </a:solidFill>
              </a:rPr>
              <a:t>among all phenotypes is a low CI</a:t>
            </a:r>
            <a:r>
              <a:rPr lang="en-US" sz="2800" dirty="0" smtClean="0">
                <a:solidFill>
                  <a:schemeClr val="bg1"/>
                </a:solidFill>
              </a:rPr>
              <a:t>, but </a:t>
            </a:r>
            <a:r>
              <a:rPr lang="en-US" sz="2800" dirty="0">
                <a:solidFill>
                  <a:schemeClr val="bg1"/>
                </a:solidFill>
              </a:rPr>
              <a:t>ventricular preload (PCWP or CVP), volume, </a:t>
            </a:r>
            <a:r>
              <a:rPr lang="en-US" sz="2800" dirty="0" smtClean="0">
                <a:solidFill>
                  <a:schemeClr val="bg1"/>
                </a:solidFill>
              </a:rPr>
              <a:t>and systemic </a:t>
            </a:r>
            <a:r>
              <a:rPr lang="en-US" sz="2800" dirty="0">
                <a:solidFill>
                  <a:schemeClr val="bg1"/>
                </a:solidFill>
              </a:rPr>
              <a:t>vascular resistance may vary.</a:t>
            </a:r>
            <a:endParaRPr lang="ru-RU" sz="2800" dirty="0">
              <a:solidFill>
                <a:schemeClr val="bg1"/>
              </a:solidFill>
            </a:endParaRPr>
          </a:p>
        </p:txBody>
      </p:sp>
    </p:spTree>
    <p:extLst>
      <p:ext uri="{BB962C8B-B14F-4D97-AF65-F5344CB8AC3E}">
        <p14:creationId xmlns:p14="http://schemas.microsoft.com/office/powerpoint/2010/main" val="621924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Causes of Cardiogenic Shock</a:t>
            </a:r>
            <a:endParaRPr lang="ru-RU" dirty="0"/>
          </a:p>
        </p:txBody>
      </p:sp>
      <p:sp>
        <p:nvSpPr>
          <p:cNvPr id="4" name="Прямоугольник 3"/>
          <p:cNvSpPr/>
          <p:nvPr/>
        </p:nvSpPr>
        <p:spPr>
          <a:xfrm>
            <a:off x="457200" y="1676400"/>
            <a:ext cx="9829800" cy="4893647"/>
          </a:xfrm>
          <a:prstGeom prst="rect">
            <a:avLst/>
          </a:prstGeom>
        </p:spPr>
        <p:txBody>
          <a:bodyPr wrap="square">
            <a:spAutoFit/>
          </a:bodyPr>
          <a:lstStyle/>
          <a:p>
            <a:r>
              <a:rPr lang="en-US" sz="2400" dirty="0">
                <a:solidFill>
                  <a:schemeClr val="bg1"/>
                </a:solidFill>
              </a:rPr>
              <a:t>Acute myocardial infarction</a:t>
            </a:r>
          </a:p>
          <a:p>
            <a:r>
              <a:rPr lang="ru-RU" sz="2400" dirty="0" smtClean="0">
                <a:solidFill>
                  <a:schemeClr val="bg1"/>
                </a:solidFill>
              </a:rPr>
              <a:t>           </a:t>
            </a:r>
            <a:r>
              <a:rPr lang="en-US" sz="2400" dirty="0" smtClean="0">
                <a:solidFill>
                  <a:schemeClr val="bg1"/>
                </a:solidFill>
              </a:rPr>
              <a:t>Pump </a:t>
            </a:r>
            <a:r>
              <a:rPr lang="en-US" sz="2400" dirty="0">
                <a:solidFill>
                  <a:schemeClr val="bg1"/>
                </a:solidFill>
              </a:rPr>
              <a:t>failure</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Large </a:t>
            </a:r>
            <a:r>
              <a:rPr lang="en-US" sz="2400" dirty="0">
                <a:solidFill>
                  <a:schemeClr val="bg1"/>
                </a:solidFill>
              </a:rPr>
              <a:t>infarction</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Smaller </a:t>
            </a:r>
            <a:r>
              <a:rPr lang="en-US" sz="2400" dirty="0">
                <a:solidFill>
                  <a:schemeClr val="bg1"/>
                </a:solidFill>
              </a:rPr>
              <a:t>infarction with preexisting left ventricular dysfunction</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Infarction </a:t>
            </a:r>
            <a:r>
              <a:rPr lang="en-US" sz="2400" dirty="0">
                <a:solidFill>
                  <a:schemeClr val="bg1"/>
                </a:solidFill>
              </a:rPr>
              <a:t>extension</a:t>
            </a:r>
          </a:p>
          <a:p>
            <a:r>
              <a:rPr lang="en-US" sz="2400" dirty="0">
                <a:solidFill>
                  <a:schemeClr val="bg1"/>
                </a:solidFill>
              </a:rPr>
              <a:t> </a:t>
            </a:r>
            <a:r>
              <a:rPr lang="ru-RU" sz="2400" dirty="0" smtClean="0">
                <a:solidFill>
                  <a:schemeClr val="bg1"/>
                </a:solidFill>
              </a:rPr>
              <a:t>                      </a:t>
            </a:r>
            <a:r>
              <a:rPr lang="en-US" sz="2400" dirty="0" err="1" smtClean="0">
                <a:solidFill>
                  <a:schemeClr val="bg1"/>
                </a:solidFill>
              </a:rPr>
              <a:t>Reinfarction</a:t>
            </a:r>
            <a:endParaRPr lang="en-US" sz="2400" dirty="0">
              <a:solidFill>
                <a:schemeClr val="bg1"/>
              </a:solidFill>
            </a:endParaRPr>
          </a:p>
          <a:p>
            <a:r>
              <a:rPr lang="en-US" sz="2400" dirty="0">
                <a:solidFill>
                  <a:schemeClr val="bg1"/>
                </a:solidFill>
              </a:rPr>
              <a:t> </a:t>
            </a:r>
            <a:r>
              <a:rPr lang="ru-RU" sz="2400" dirty="0" smtClean="0">
                <a:solidFill>
                  <a:schemeClr val="bg1"/>
                </a:solidFill>
              </a:rPr>
              <a:t>                      </a:t>
            </a:r>
            <a:r>
              <a:rPr lang="en-US" sz="2400" dirty="0" smtClean="0">
                <a:solidFill>
                  <a:schemeClr val="bg1"/>
                </a:solidFill>
              </a:rPr>
              <a:t>Infarction </a:t>
            </a:r>
            <a:r>
              <a:rPr lang="en-US" sz="2400" dirty="0">
                <a:solidFill>
                  <a:schemeClr val="bg1"/>
                </a:solidFill>
              </a:rPr>
              <a:t>expansion</a:t>
            </a:r>
          </a:p>
          <a:p>
            <a:r>
              <a:rPr lang="ru-RU" sz="2400" dirty="0" smtClean="0">
                <a:solidFill>
                  <a:schemeClr val="bg1"/>
                </a:solidFill>
              </a:rPr>
              <a:t>           </a:t>
            </a:r>
            <a:r>
              <a:rPr lang="en-US" sz="2400" dirty="0" smtClean="0">
                <a:solidFill>
                  <a:schemeClr val="bg1"/>
                </a:solidFill>
              </a:rPr>
              <a:t>Mechanical </a:t>
            </a:r>
            <a:r>
              <a:rPr lang="en-US" sz="2400" dirty="0">
                <a:solidFill>
                  <a:schemeClr val="bg1"/>
                </a:solidFill>
              </a:rPr>
              <a:t>complications</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Acute </a:t>
            </a:r>
            <a:r>
              <a:rPr lang="en-US" sz="2400" dirty="0">
                <a:solidFill>
                  <a:schemeClr val="bg1"/>
                </a:solidFill>
              </a:rPr>
              <a:t>mitral regurgitation caused by papillary muscle rupture</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Ventricular </a:t>
            </a:r>
            <a:r>
              <a:rPr lang="en-US" sz="2400" dirty="0">
                <a:solidFill>
                  <a:schemeClr val="bg1"/>
                </a:solidFill>
              </a:rPr>
              <a:t>septal defect</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Free-wall </a:t>
            </a:r>
            <a:r>
              <a:rPr lang="en-US" sz="2400" dirty="0">
                <a:solidFill>
                  <a:schemeClr val="bg1"/>
                </a:solidFill>
              </a:rPr>
              <a:t>rupture</a:t>
            </a:r>
          </a:p>
          <a:p>
            <a:r>
              <a:rPr lang="en-US" sz="2400" dirty="0">
                <a:solidFill>
                  <a:schemeClr val="bg1"/>
                </a:solidFill>
              </a:rPr>
              <a:t> </a:t>
            </a:r>
            <a:r>
              <a:rPr lang="ru-RU" sz="2400" dirty="0" smtClean="0">
                <a:solidFill>
                  <a:schemeClr val="bg1"/>
                </a:solidFill>
              </a:rPr>
              <a:t>                       </a:t>
            </a:r>
            <a:r>
              <a:rPr lang="en-US" sz="2400" dirty="0" smtClean="0">
                <a:solidFill>
                  <a:schemeClr val="bg1"/>
                </a:solidFill>
              </a:rPr>
              <a:t>Pericardial </a:t>
            </a:r>
            <a:r>
              <a:rPr lang="en-US" sz="2400" dirty="0">
                <a:solidFill>
                  <a:schemeClr val="bg1"/>
                </a:solidFill>
              </a:rPr>
              <a:t>tamponade</a:t>
            </a:r>
          </a:p>
          <a:p>
            <a:r>
              <a:rPr lang="ru-RU" sz="2400" dirty="0" smtClean="0">
                <a:solidFill>
                  <a:schemeClr val="bg1"/>
                </a:solidFill>
              </a:rPr>
              <a:t>          </a:t>
            </a:r>
            <a:r>
              <a:rPr lang="en-US" sz="2400" dirty="0" smtClean="0">
                <a:solidFill>
                  <a:schemeClr val="bg1"/>
                </a:solidFill>
              </a:rPr>
              <a:t>Right </a:t>
            </a:r>
            <a:r>
              <a:rPr lang="en-US" sz="2400" dirty="0">
                <a:solidFill>
                  <a:schemeClr val="bg1"/>
                </a:solidFill>
              </a:rPr>
              <a:t>ventricular infarction</a:t>
            </a:r>
            <a:endParaRPr lang="ru-RU" sz="2400" dirty="0">
              <a:solidFill>
                <a:schemeClr val="bg1"/>
              </a:solidFill>
            </a:endParaRPr>
          </a:p>
        </p:txBody>
      </p:sp>
    </p:spTree>
    <p:extLst>
      <p:ext uri="{BB962C8B-B14F-4D97-AF65-F5344CB8AC3E}">
        <p14:creationId xmlns:p14="http://schemas.microsoft.com/office/powerpoint/2010/main" val="3488777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lstStyle/>
          <a:p>
            <a:r>
              <a:rPr lang="en-US" dirty="0">
                <a:solidFill>
                  <a:prstClr val="white"/>
                </a:solidFill>
              </a:rPr>
              <a:t>Causes of Cardiogenic Shock</a:t>
            </a:r>
            <a:endParaRPr lang="ru-RU" dirty="0"/>
          </a:p>
        </p:txBody>
      </p:sp>
      <p:sp>
        <p:nvSpPr>
          <p:cNvPr id="3" name="Прямоугольник 2"/>
          <p:cNvSpPr/>
          <p:nvPr/>
        </p:nvSpPr>
        <p:spPr>
          <a:xfrm>
            <a:off x="304800" y="1443841"/>
            <a:ext cx="11353800" cy="5262979"/>
          </a:xfrm>
          <a:prstGeom prst="rect">
            <a:avLst/>
          </a:prstGeom>
        </p:spPr>
        <p:txBody>
          <a:bodyPr wrap="square">
            <a:spAutoFit/>
          </a:bodyPr>
          <a:lstStyle/>
          <a:p>
            <a:r>
              <a:rPr lang="en-US" sz="2400" dirty="0">
                <a:solidFill>
                  <a:schemeClr val="bg1"/>
                </a:solidFill>
              </a:rPr>
              <a:t>Other conditions</a:t>
            </a:r>
          </a:p>
          <a:p>
            <a:r>
              <a:rPr lang="ru-RU" sz="2400" dirty="0" smtClean="0">
                <a:solidFill>
                  <a:schemeClr val="bg1"/>
                </a:solidFill>
              </a:rPr>
              <a:t>            </a:t>
            </a:r>
            <a:r>
              <a:rPr lang="en-US" sz="2400" dirty="0" smtClean="0">
                <a:solidFill>
                  <a:schemeClr val="bg1"/>
                </a:solidFill>
              </a:rPr>
              <a:t>End-stage </a:t>
            </a:r>
            <a:r>
              <a:rPr lang="en-US" sz="2400" dirty="0">
                <a:solidFill>
                  <a:schemeClr val="bg1"/>
                </a:solidFill>
              </a:rPr>
              <a:t>cardiomyopathy</a:t>
            </a:r>
          </a:p>
          <a:p>
            <a:r>
              <a:rPr lang="ru-RU" sz="2400" dirty="0" smtClean="0">
                <a:solidFill>
                  <a:schemeClr val="bg1"/>
                </a:solidFill>
              </a:rPr>
              <a:t>            </a:t>
            </a:r>
            <a:r>
              <a:rPr lang="en-US" sz="2400" dirty="0" smtClean="0">
                <a:solidFill>
                  <a:schemeClr val="bg1"/>
                </a:solidFill>
              </a:rPr>
              <a:t>Myocarditis</a:t>
            </a:r>
            <a:endParaRPr lang="en-US" sz="2400" dirty="0">
              <a:solidFill>
                <a:schemeClr val="bg1"/>
              </a:solidFill>
            </a:endParaRPr>
          </a:p>
          <a:p>
            <a:r>
              <a:rPr lang="ru-RU" sz="2400" dirty="0" smtClean="0">
                <a:solidFill>
                  <a:schemeClr val="bg1"/>
                </a:solidFill>
              </a:rPr>
              <a:t>            </a:t>
            </a:r>
            <a:r>
              <a:rPr lang="en-US" sz="2400" dirty="0" smtClean="0">
                <a:solidFill>
                  <a:schemeClr val="bg1"/>
                </a:solidFill>
              </a:rPr>
              <a:t>Myocardial </a:t>
            </a:r>
            <a:r>
              <a:rPr lang="en-US" sz="2400" dirty="0">
                <a:solidFill>
                  <a:schemeClr val="bg1"/>
                </a:solidFill>
              </a:rPr>
              <a:t>contusion</a:t>
            </a:r>
          </a:p>
          <a:p>
            <a:r>
              <a:rPr lang="ru-RU" sz="2400" dirty="0" smtClean="0">
                <a:solidFill>
                  <a:schemeClr val="bg1"/>
                </a:solidFill>
              </a:rPr>
              <a:t>            </a:t>
            </a:r>
            <a:r>
              <a:rPr lang="en-US" sz="2400" dirty="0" smtClean="0">
                <a:solidFill>
                  <a:schemeClr val="bg1"/>
                </a:solidFill>
              </a:rPr>
              <a:t>Prolonged </a:t>
            </a:r>
            <a:r>
              <a:rPr lang="en-US" sz="2400" dirty="0">
                <a:solidFill>
                  <a:schemeClr val="bg1"/>
                </a:solidFill>
              </a:rPr>
              <a:t>cardiopulmonary bypass</a:t>
            </a:r>
          </a:p>
          <a:p>
            <a:r>
              <a:rPr lang="ru-RU" sz="2400" dirty="0" smtClean="0">
                <a:solidFill>
                  <a:schemeClr val="bg1"/>
                </a:solidFill>
              </a:rPr>
              <a:t>            </a:t>
            </a:r>
            <a:r>
              <a:rPr lang="en-US" sz="2400" dirty="0" smtClean="0">
                <a:solidFill>
                  <a:schemeClr val="bg1"/>
                </a:solidFill>
              </a:rPr>
              <a:t>Septic </a:t>
            </a:r>
            <a:r>
              <a:rPr lang="en-US" sz="2400" dirty="0">
                <a:solidFill>
                  <a:schemeClr val="bg1"/>
                </a:solidFill>
              </a:rPr>
              <a:t>shock with severe myocardial depression</a:t>
            </a:r>
          </a:p>
          <a:p>
            <a:r>
              <a:rPr lang="en-US" sz="2400" dirty="0" smtClean="0">
                <a:solidFill>
                  <a:schemeClr val="bg1"/>
                </a:solidFill>
              </a:rPr>
              <a:t> </a:t>
            </a:r>
            <a:r>
              <a:rPr lang="en-US" sz="2400" dirty="0">
                <a:solidFill>
                  <a:schemeClr val="bg1"/>
                </a:solidFill>
              </a:rPr>
              <a:t>Left ventricular outflow tract obstruction</a:t>
            </a:r>
          </a:p>
          <a:p>
            <a:r>
              <a:rPr lang="ru-RU" sz="2400" dirty="0" smtClean="0">
                <a:solidFill>
                  <a:schemeClr val="bg1"/>
                </a:solidFill>
              </a:rPr>
              <a:t>           </a:t>
            </a:r>
            <a:r>
              <a:rPr lang="en-US" sz="2400" dirty="0" smtClean="0">
                <a:solidFill>
                  <a:schemeClr val="bg1"/>
                </a:solidFill>
              </a:rPr>
              <a:t>Aortic </a:t>
            </a:r>
            <a:r>
              <a:rPr lang="en-US" sz="2400" dirty="0">
                <a:solidFill>
                  <a:schemeClr val="bg1"/>
                </a:solidFill>
              </a:rPr>
              <a:t>stenosis</a:t>
            </a:r>
          </a:p>
          <a:p>
            <a:r>
              <a:rPr lang="ru-RU" sz="2400" dirty="0" smtClean="0">
                <a:solidFill>
                  <a:schemeClr val="bg1"/>
                </a:solidFill>
              </a:rPr>
              <a:t>            </a:t>
            </a:r>
            <a:r>
              <a:rPr lang="en-US" sz="2400" dirty="0" smtClean="0">
                <a:solidFill>
                  <a:schemeClr val="bg1"/>
                </a:solidFill>
              </a:rPr>
              <a:t>Hypertrophic </a:t>
            </a:r>
            <a:r>
              <a:rPr lang="en-US" sz="2400" dirty="0">
                <a:solidFill>
                  <a:schemeClr val="bg1"/>
                </a:solidFill>
              </a:rPr>
              <a:t>obstructive cardiomyopathy</a:t>
            </a:r>
          </a:p>
          <a:p>
            <a:r>
              <a:rPr lang="en-US" sz="2400" dirty="0" smtClean="0">
                <a:solidFill>
                  <a:schemeClr val="bg1"/>
                </a:solidFill>
              </a:rPr>
              <a:t>Obstruction </a:t>
            </a:r>
            <a:r>
              <a:rPr lang="en-US" sz="2400" dirty="0">
                <a:solidFill>
                  <a:schemeClr val="bg1"/>
                </a:solidFill>
              </a:rPr>
              <a:t>to left ventricular filling</a:t>
            </a:r>
          </a:p>
          <a:p>
            <a:r>
              <a:rPr lang="ru-RU" sz="2400" dirty="0" smtClean="0">
                <a:solidFill>
                  <a:schemeClr val="bg1"/>
                </a:solidFill>
              </a:rPr>
              <a:t>            </a:t>
            </a:r>
            <a:r>
              <a:rPr lang="en-US" sz="2400" dirty="0" smtClean="0">
                <a:solidFill>
                  <a:schemeClr val="bg1"/>
                </a:solidFill>
              </a:rPr>
              <a:t>Mitral </a:t>
            </a:r>
            <a:r>
              <a:rPr lang="en-US" sz="2400" dirty="0">
                <a:solidFill>
                  <a:schemeClr val="bg1"/>
                </a:solidFill>
              </a:rPr>
              <a:t>stenosis</a:t>
            </a:r>
          </a:p>
          <a:p>
            <a:r>
              <a:rPr lang="ru-RU" sz="2400" dirty="0" smtClean="0">
                <a:solidFill>
                  <a:schemeClr val="bg1"/>
                </a:solidFill>
              </a:rPr>
              <a:t>            </a:t>
            </a:r>
            <a:r>
              <a:rPr lang="en-US" sz="2400" dirty="0" smtClean="0">
                <a:solidFill>
                  <a:schemeClr val="bg1"/>
                </a:solidFill>
              </a:rPr>
              <a:t>Left </a:t>
            </a:r>
            <a:r>
              <a:rPr lang="en-US" sz="2400" dirty="0">
                <a:solidFill>
                  <a:schemeClr val="bg1"/>
                </a:solidFill>
              </a:rPr>
              <a:t>atrial </a:t>
            </a:r>
            <a:r>
              <a:rPr lang="en-US" sz="2400" dirty="0" err="1">
                <a:solidFill>
                  <a:schemeClr val="bg1"/>
                </a:solidFill>
              </a:rPr>
              <a:t>myxoma</a:t>
            </a:r>
            <a:endParaRPr lang="en-US" sz="2400" dirty="0">
              <a:solidFill>
                <a:schemeClr val="bg1"/>
              </a:solidFill>
            </a:endParaRPr>
          </a:p>
          <a:p>
            <a:r>
              <a:rPr lang="en-US" sz="2400" dirty="0">
                <a:solidFill>
                  <a:schemeClr val="bg1"/>
                </a:solidFill>
              </a:rPr>
              <a:t>Acute mitral regurgitation (chordal rupture)</a:t>
            </a:r>
          </a:p>
          <a:p>
            <a:r>
              <a:rPr lang="en-US" sz="2400" dirty="0">
                <a:solidFill>
                  <a:schemeClr val="bg1"/>
                </a:solidFill>
              </a:rPr>
              <a:t>Acute aortic insufficiency</a:t>
            </a:r>
            <a:endParaRPr lang="ru-RU" sz="2400" dirty="0">
              <a:solidFill>
                <a:schemeClr val="bg1"/>
              </a:solidFill>
            </a:endParaRPr>
          </a:p>
        </p:txBody>
      </p:sp>
    </p:spTree>
    <p:extLst>
      <p:ext uri="{BB962C8B-B14F-4D97-AF65-F5344CB8AC3E}">
        <p14:creationId xmlns:p14="http://schemas.microsoft.com/office/powerpoint/2010/main" val="1760193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t>Classification of cardiogenic shock by stages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849270496"/>
              </p:ext>
            </p:extLst>
          </p:nvPr>
        </p:nvGraphicFramePr>
        <p:xfrm>
          <a:off x="1600200" y="2133600"/>
          <a:ext cx="10058400" cy="4153845"/>
        </p:xfrm>
        <a:graphic>
          <a:graphicData uri="http://schemas.openxmlformats.org/drawingml/2006/table">
            <a:tbl>
              <a:tblPr firstRow="1" bandRow="1">
                <a:tableStyleId>{5C22544A-7EE6-4342-B048-85BDC9FD1C3A}</a:tableStyleId>
              </a:tblPr>
              <a:tblGrid>
                <a:gridCol w="10058400">
                  <a:extLst>
                    <a:ext uri="{9D8B030D-6E8A-4147-A177-3AD203B41FA5}">
                      <a16:colId xmlns:a16="http://schemas.microsoft.com/office/drawing/2014/main" val="3919502051"/>
                    </a:ext>
                  </a:extLst>
                </a:gridCol>
              </a:tblGrid>
              <a:tr h="925358">
                <a:tc>
                  <a:txBody>
                    <a:bodyPr/>
                    <a:lstStyle/>
                    <a:p>
                      <a:pPr algn="ctr"/>
                      <a:r>
                        <a:rPr lang="en-US" sz="2800" b="0" dirty="0" smtClean="0">
                          <a:solidFill>
                            <a:schemeClr val="tx1"/>
                          </a:solidFill>
                          <a:effectLst>
                            <a:outerShdw blurRad="38100" dist="38100" dir="2700000" algn="tl">
                              <a:srgbClr val="000000">
                                <a:alpha val="43137"/>
                              </a:srgbClr>
                            </a:outerShdw>
                          </a:effectLst>
                        </a:rPr>
                        <a:t>Final: pulmonary cardiac resuscitation, may be extracorporeal membrane oxygenation</a:t>
                      </a:r>
                      <a:endParaRPr lang="ru-RU" sz="2800" b="0"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5850886"/>
                  </a:ext>
                </a:extLst>
              </a:tr>
              <a:tr h="754695">
                <a:tc>
                  <a:txBody>
                    <a:bodyPr/>
                    <a:lstStyle/>
                    <a:p>
                      <a:pPr algn="ctr"/>
                      <a:r>
                        <a:rPr lang="en-US" sz="2800" dirty="0" smtClean="0">
                          <a:effectLst>
                            <a:outerShdw blurRad="38100" dist="38100" dir="2700000" algn="tl">
                              <a:srgbClr val="000000">
                                <a:alpha val="43137"/>
                              </a:srgbClr>
                            </a:outerShdw>
                          </a:effectLst>
                        </a:rPr>
                        <a:t>Worse: not responding to resuscitation</a:t>
                      </a:r>
                      <a:endParaRPr lang="ru-RU"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478539894"/>
                  </a:ext>
                </a:extLst>
              </a:tr>
              <a:tr h="754695">
                <a:tc>
                  <a:txBody>
                    <a:bodyPr/>
                    <a:lstStyle/>
                    <a:p>
                      <a:pPr algn="ctr"/>
                      <a:r>
                        <a:rPr lang="en-US" sz="2800" dirty="0" smtClean="0">
                          <a:effectLst>
                            <a:outerShdw blurRad="38100" dist="38100" dir="2700000" algn="tl">
                              <a:srgbClr val="000000">
                                <a:alpha val="43137"/>
                              </a:srgbClr>
                            </a:outerShdw>
                          </a:effectLst>
                        </a:rPr>
                        <a:t>Classics: hypoperfusion, low </a:t>
                      </a:r>
                      <a:r>
                        <a:rPr lang="ru-RU" sz="2800" dirty="0" smtClean="0">
                          <a:effectLst>
                            <a:outerShdw blurRad="38100" dist="38100" dir="2700000" algn="tl">
                              <a:srgbClr val="000000">
                                <a:alpha val="43137"/>
                              </a:srgbClr>
                            </a:outerShdw>
                          </a:effectLst>
                        </a:rPr>
                        <a:t>С</a:t>
                      </a:r>
                      <a:r>
                        <a:rPr lang="en-US" sz="2800" dirty="0" smtClean="0">
                          <a:effectLst>
                            <a:outerShdw blurRad="38100" dist="38100" dir="2700000" algn="tl">
                              <a:srgbClr val="000000">
                                <a:alpha val="43137"/>
                              </a:srgbClr>
                            </a:outerShdw>
                          </a:effectLst>
                        </a:rPr>
                        <a:t>I, catecholamine requirement</a:t>
                      </a:r>
                      <a:endParaRPr lang="ru-RU"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638866734"/>
                  </a:ext>
                </a:extLst>
              </a:tr>
              <a:tr h="925358">
                <a:tc>
                  <a:txBody>
                    <a:bodyPr/>
                    <a:lstStyle/>
                    <a:p>
                      <a:pPr algn="ctr"/>
                      <a:r>
                        <a:rPr lang="en-US" sz="2800" dirty="0" smtClean="0">
                          <a:effectLst>
                            <a:outerShdw blurRad="38100" dist="38100" dir="2700000" algn="tl">
                              <a:srgbClr val="000000">
                                <a:alpha val="43137"/>
                              </a:srgbClr>
                            </a:outerShdw>
                          </a:effectLst>
                        </a:rPr>
                        <a:t>Beginning: Clinical presentation of initial hypotension, no signs of hypoperfusion</a:t>
                      </a:r>
                      <a:endParaRPr lang="ru-RU"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926067632"/>
                  </a:ext>
                </a:extLst>
              </a:tr>
              <a:tr h="754695">
                <a:tc>
                  <a:txBody>
                    <a:bodyPr/>
                    <a:lstStyle/>
                    <a:p>
                      <a:pPr algn="ctr"/>
                      <a:r>
                        <a:rPr lang="en-US" sz="2800" dirty="0" smtClean="0">
                          <a:effectLst>
                            <a:outerShdw blurRad="38100" dist="38100" dir="2700000" algn="tl">
                              <a:srgbClr val="000000">
                                <a:alpha val="43137"/>
                              </a:srgbClr>
                            </a:outerShdw>
                          </a:effectLst>
                        </a:rPr>
                        <a:t>Risk: No signs of shock, may show signs of AHF</a:t>
                      </a:r>
                      <a:endParaRPr lang="ru-RU" sz="2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982026519"/>
                  </a:ext>
                </a:extLst>
              </a:tr>
            </a:tbl>
          </a:graphicData>
        </a:graphic>
      </p:graphicFrame>
      <p:sp>
        <p:nvSpPr>
          <p:cNvPr id="6" name="Равнобедренный треугольник 5"/>
          <p:cNvSpPr/>
          <p:nvPr/>
        </p:nvSpPr>
        <p:spPr>
          <a:xfrm>
            <a:off x="76200" y="1676400"/>
            <a:ext cx="1752600" cy="5029200"/>
          </a:xfrm>
          <a:prstGeom prst="triangle">
            <a:avLst>
              <a:gd name="adj" fmla="val 47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5200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Classification of cardiogenic shock by stages</a:t>
            </a:r>
            <a:endParaRPr lang="ru-RU" dirty="0"/>
          </a:p>
        </p:txBody>
      </p:sp>
      <p:sp>
        <p:nvSpPr>
          <p:cNvPr id="3" name="Объект 2"/>
          <p:cNvSpPr>
            <a:spLocks noGrp="1"/>
          </p:cNvSpPr>
          <p:nvPr>
            <p:ph idx="1"/>
          </p:nvPr>
        </p:nvSpPr>
        <p:spPr/>
        <p:txBody>
          <a:bodyPr>
            <a:normAutofit fontScale="92500" lnSpcReduction="10000"/>
          </a:bodyPr>
          <a:lstStyle/>
          <a:p>
            <a:r>
              <a:rPr lang="en-US" dirty="0"/>
              <a:t>Stage A (“At risk”) is characterized by the presence of a risk of developing </a:t>
            </a:r>
            <a:r>
              <a:rPr lang="en-US" dirty="0" smtClean="0"/>
              <a:t>CS </a:t>
            </a:r>
            <a:r>
              <a:rPr lang="en-US" dirty="0"/>
              <a:t>without its obvious symptoms, laboratory and instrumental signs of hemodynamic disorders. The authors propose to include in this group patients with features of the anatomical lesion of the coronary bed (trunk lesion of the left coronary artery, multivessel lesion) or with a large volume of myocardial damage, but still intact ejection fraction. In addition, this group includes patients with preexisting CHF, which is a risk factor for the development of </a:t>
            </a:r>
            <a:r>
              <a:rPr lang="en-US" dirty="0" smtClean="0"/>
              <a:t>CS </a:t>
            </a:r>
            <a:r>
              <a:rPr lang="en-US" dirty="0"/>
              <a:t>in ACS.</a:t>
            </a:r>
            <a:endParaRPr lang="ru-RU" dirty="0"/>
          </a:p>
        </p:txBody>
      </p:sp>
    </p:spTree>
    <p:extLst>
      <p:ext uri="{BB962C8B-B14F-4D97-AF65-F5344CB8AC3E}">
        <p14:creationId xmlns:p14="http://schemas.microsoft.com/office/powerpoint/2010/main" val="1011955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Classification of cardiogenic shock by stages</a:t>
            </a:r>
            <a:endParaRPr lang="ru-RU" dirty="0"/>
          </a:p>
        </p:txBody>
      </p:sp>
      <p:sp>
        <p:nvSpPr>
          <p:cNvPr id="3" name="Объект 2"/>
          <p:cNvSpPr>
            <a:spLocks noGrp="1"/>
          </p:cNvSpPr>
          <p:nvPr>
            <p:ph idx="1"/>
          </p:nvPr>
        </p:nvSpPr>
        <p:spPr>
          <a:xfrm>
            <a:off x="304800" y="1600201"/>
            <a:ext cx="11506200" cy="4360068"/>
          </a:xfrm>
        </p:spPr>
        <p:txBody>
          <a:bodyPr>
            <a:normAutofit fontScale="85000" lnSpcReduction="10000"/>
          </a:bodyPr>
          <a:lstStyle/>
          <a:p>
            <a:r>
              <a:rPr lang="en-US" dirty="0"/>
              <a:t>Stage B ("Beginning"), the initial manifestations of </a:t>
            </a:r>
            <a:r>
              <a:rPr lang="en-US" dirty="0" smtClean="0"/>
              <a:t>CS </a:t>
            </a:r>
            <a:r>
              <a:rPr lang="en-US" dirty="0"/>
              <a:t>(the authors call this stage "pre-shock", "compensated shock"). It includes patients with clinical signs of relative arterial hypotension or tachycardia without manifestations of tissue hypoperfusion. Arterial hypotension is defined as blood pressure less than 90 mm Hg. Art. or average blood pressure (MAP) less than 60 mm Hg. Art., as well as with a decrease of more than 30 mm Hg. Art. from baseline blood pressure. The absence of manifestations of hypoperfusion is determined in accordance with the signs indicated above. On physical examination, manifestations of mild volume overload may be found. There are no laboratory signs of hypoperfusion.</a:t>
            </a:r>
            <a:endParaRPr lang="ru-RU" dirty="0"/>
          </a:p>
        </p:txBody>
      </p:sp>
    </p:spTree>
    <p:extLst>
      <p:ext uri="{BB962C8B-B14F-4D97-AF65-F5344CB8AC3E}">
        <p14:creationId xmlns:p14="http://schemas.microsoft.com/office/powerpoint/2010/main" val="22825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lstStyle/>
          <a:p>
            <a:r>
              <a:rPr lang="en-US" sz="4000" dirty="0">
                <a:solidFill>
                  <a:prstClr val="white"/>
                </a:solidFill>
              </a:rPr>
              <a:t>Classification of cardiogenic shock by stages</a:t>
            </a:r>
            <a:endParaRPr lang="ru-RU" dirty="0"/>
          </a:p>
        </p:txBody>
      </p:sp>
      <p:sp>
        <p:nvSpPr>
          <p:cNvPr id="3" name="Объект 2"/>
          <p:cNvSpPr>
            <a:spLocks noGrp="1"/>
          </p:cNvSpPr>
          <p:nvPr>
            <p:ph idx="1"/>
          </p:nvPr>
        </p:nvSpPr>
        <p:spPr/>
        <p:txBody>
          <a:bodyPr>
            <a:normAutofit fontScale="85000" lnSpcReduction="10000"/>
          </a:bodyPr>
          <a:lstStyle/>
          <a:p>
            <a:r>
              <a:rPr lang="en-US" dirty="0"/>
              <a:t>Stage C ("Classic"), "classic" </a:t>
            </a:r>
            <a:r>
              <a:rPr lang="en-US" dirty="0" smtClean="0"/>
              <a:t>CS. </a:t>
            </a:r>
            <a:r>
              <a:rPr lang="en-US" dirty="0"/>
              <a:t>This stage includes patients with hypoperfusion requiring the prescription of inotropic drugs and vasopressors, possibly the onset of mechanical circulatory support. With concomitant hypovolemia, infusion therapy may be required initially to restore tissue perfusion. Usually tissue hypoperfusion is combined with arterial hypotension. In the data of laboratory studies - hyperlactatemia, signs of renal dysfunction and liver damage, an increase in the level of natriuretic peptides (the latter is optional). Invasive hemodynamic monitoring demonstrates the classic decrease in cardiac output characteristic of </a:t>
            </a:r>
            <a:r>
              <a:rPr lang="en-US" dirty="0" smtClean="0"/>
              <a:t>CS.</a:t>
            </a:r>
            <a:endParaRPr lang="ru-RU" dirty="0"/>
          </a:p>
        </p:txBody>
      </p:sp>
    </p:spTree>
    <p:extLst>
      <p:ext uri="{BB962C8B-B14F-4D97-AF65-F5344CB8AC3E}">
        <p14:creationId xmlns:p14="http://schemas.microsoft.com/office/powerpoint/2010/main" val="2400952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solidFill>
                  <a:prstClr val="white"/>
                </a:solidFill>
              </a:rPr>
              <a:t>Classification of cardiogenic shock by stages</a:t>
            </a:r>
            <a:endParaRPr lang="ru-RU" dirty="0"/>
          </a:p>
        </p:txBody>
      </p:sp>
      <p:sp>
        <p:nvSpPr>
          <p:cNvPr id="3" name="Объект 2"/>
          <p:cNvSpPr>
            <a:spLocks noGrp="1"/>
          </p:cNvSpPr>
          <p:nvPr>
            <p:ph idx="1"/>
          </p:nvPr>
        </p:nvSpPr>
        <p:spPr/>
        <p:txBody>
          <a:bodyPr>
            <a:normAutofit lnSpcReduction="10000"/>
          </a:bodyPr>
          <a:lstStyle/>
          <a:p>
            <a:r>
              <a:rPr lang="en-US" dirty="0"/>
              <a:t>Stage D (“Deteriorating”), </a:t>
            </a:r>
            <a:r>
              <a:rPr lang="en-US" dirty="0" smtClean="0"/>
              <a:t>worsening, </a:t>
            </a:r>
            <a:r>
              <a:rPr lang="en-US" dirty="0"/>
              <a:t>includes patients for whom initiation of intensive therapy has not stabilized the condition and requires escalation of therapy. This stage assumes that the patient has already received the initial therapy for at least 30 minutes, but this treatment has not resulted in improvement or stabilization. Escalation is expressed in an increase in the number and dosages of </a:t>
            </a:r>
            <a:r>
              <a:rPr lang="en-US" dirty="0" err="1"/>
              <a:t>cardiotropic</a:t>
            </a:r>
            <a:r>
              <a:rPr lang="en-US" dirty="0"/>
              <a:t> drugs used or in the connection of the mechanical circulatory support.</a:t>
            </a:r>
            <a:endParaRPr lang="ru-RU" dirty="0"/>
          </a:p>
        </p:txBody>
      </p:sp>
    </p:spTree>
    <p:extLst>
      <p:ext uri="{BB962C8B-B14F-4D97-AF65-F5344CB8AC3E}">
        <p14:creationId xmlns:p14="http://schemas.microsoft.com/office/powerpoint/2010/main" val="41148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solidFill>
                  <a:prstClr val="white"/>
                </a:solidFill>
              </a:rPr>
              <a:t>Classification of cardiogenic shock by stages</a:t>
            </a:r>
            <a:endParaRPr lang="ru-RU" dirty="0"/>
          </a:p>
        </p:txBody>
      </p:sp>
      <p:sp>
        <p:nvSpPr>
          <p:cNvPr id="3" name="Объект 2"/>
          <p:cNvSpPr>
            <a:spLocks noGrp="1"/>
          </p:cNvSpPr>
          <p:nvPr>
            <p:ph idx="1"/>
          </p:nvPr>
        </p:nvSpPr>
        <p:spPr/>
        <p:txBody>
          <a:bodyPr/>
          <a:lstStyle/>
          <a:p>
            <a:r>
              <a:rPr lang="en-US" dirty="0"/>
              <a:t>Stage E (“Extremis”), terminal shock. A patient with circulatory collapse, often (but not always) with refractory cardiac arrest on the background of ongoing cardiopulmonary resuscitation or extracorporeal membrane oxygenation (ECMO)</a:t>
            </a:r>
            <a:endParaRPr lang="ru-RU" dirty="0"/>
          </a:p>
        </p:txBody>
      </p:sp>
    </p:spTree>
    <p:extLst>
      <p:ext uri="{BB962C8B-B14F-4D97-AF65-F5344CB8AC3E}">
        <p14:creationId xmlns:p14="http://schemas.microsoft.com/office/powerpoint/2010/main" val="4259374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Diagnosis</a:t>
            </a:r>
            <a:endParaRPr lang="ru-RU" dirty="0"/>
          </a:p>
        </p:txBody>
      </p:sp>
      <p:sp>
        <p:nvSpPr>
          <p:cNvPr id="3" name="Прямоугольник 2"/>
          <p:cNvSpPr/>
          <p:nvPr/>
        </p:nvSpPr>
        <p:spPr>
          <a:xfrm>
            <a:off x="152400" y="2136339"/>
            <a:ext cx="11582400" cy="3970318"/>
          </a:xfrm>
          <a:prstGeom prst="rect">
            <a:avLst/>
          </a:prstGeom>
        </p:spPr>
        <p:txBody>
          <a:bodyPr wrap="square">
            <a:spAutoFit/>
          </a:bodyPr>
          <a:lstStyle/>
          <a:p>
            <a:pPr algn="just"/>
            <a:r>
              <a:rPr lang="en-US" sz="2800" dirty="0">
                <a:solidFill>
                  <a:schemeClr val="bg1"/>
                </a:solidFill>
              </a:rPr>
              <a:t>Most patients are initially evaluated at the bedside where </a:t>
            </a:r>
            <a:r>
              <a:rPr lang="en-US" sz="2800" dirty="0" smtClean="0">
                <a:solidFill>
                  <a:schemeClr val="bg1"/>
                </a:solidFill>
              </a:rPr>
              <a:t>a reasonably </a:t>
            </a:r>
            <a:r>
              <a:rPr lang="en-US" sz="2800" dirty="0">
                <a:solidFill>
                  <a:schemeClr val="bg1"/>
                </a:solidFill>
              </a:rPr>
              <a:t>accurate clinical diagnosis of cardiogenic shock </a:t>
            </a:r>
            <a:r>
              <a:rPr lang="en-US" sz="2800" dirty="0" smtClean="0">
                <a:solidFill>
                  <a:schemeClr val="bg1"/>
                </a:solidFill>
              </a:rPr>
              <a:t>may be </a:t>
            </a:r>
            <a:r>
              <a:rPr lang="en-US" sz="2800" dirty="0">
                <a:solidFill>
                  <a:schemeClr val="bg1"/>
                </a:solidFill>
              </a:rPr>
              <a:t>made according to the following character</a:t>
            </a:r>
            <a:r>
              <a:rPr lang="en-US" sz="2800" dirty="0" smtClean="0">
                <a:solidFill>
                  <a:schemeClr val="bg1"/>
                </a:solidFill>
              </a:rPr>
              <a:t>:</a:t>
            </a:r>
          </a:p>
          <a:p>
            <a:endParaRPr lang="en-US" sz="2800" dirty="0">
              <a:solidFill>
                <a:schemeClr val="bg1"/>
              </a:solidFill>
            </a:endParaRPr>
          </a:p>
          <a:p>
            <a:pPr algn="just"/>
            <a:r>
              <a:rPr lang="en-US" sz="2800" dirty="0">
                <a:solidFill>
                  <a:schemeClr val="bg1"/>
                </a:solidFill>
              </a:rPr>
              <a:t>1. Evidence of organ hypo perfusion like cold clammy skin, </a:t>
            </a:r>
            <a:r>
              <a:rPr lang="en-US" sz="2800" dirty="0" smtClean="0">
                <a:solidFill>
                  <a:schemeClr val="bg1"/>
                </a:solidFill>
              </a:rPr>
              <a:t>especially on </a:t>
            </a:r>
            <a:r>
              <a:rPr lang="en-US" sz="2800" dirty="0">
                <a:solidFill>
                  <a:schemeClr val="bg1"/>
                </a:solidFill>
              </a:rPr>
              <a:t>hand and </a:t>
            </a:r>
            <a:r>
              <a:rPr lang="en-US" sz="2800" dirty="0" err="1">
                <a:solidFill>
                  <a:schemeClr val="bg1"/>
                </a:solidFill>
              </a:rPr>
              <a:t>feets</a:t>
            </a:r>
            <a:r>
              <a:rPr lang="en-US" sz="2800" dirty="0">
                <a:solidFill>
                  <a:schemeClr val="bg1"/>
                </a:solidFill>
              </a:rPr>
              <a:t>, may be associated with </a:t>
            </a:r>
            <a:r>
              <a:rPr lang="en-US" sz="2800" dirty="0" smtClean="0">
                <a:solidFill>
                  <a:schemeClr val="bg1"/>
                </a:solidFill>
              </a:rPr>
              <a:t>peripheral cyanosis </a:t>
            </a:r>
            <a:r>
              <a:rPr lang="en-US" sz="2800" dirty="0">
                <a:solidFill>
                  <a:schemeClr val="bg1"/>
                </a:solidFill>
              </a:rPr>
              <a:t>in nail beds, oliguria, and impaired mentation.</a:t>
            </a:r>
          </a:p>
          <a:p>
            <a:pPr algn="just"/>
            <a:r>
              <a:rPr lang="en-US" sz="2800" dirty="0">
                <a:solidFill>
                  <a:schemeClr val="bg1"/>
                </a:solidFill>
              </a:rPr>
              <a:t>2. Marked persistent (more than 30 min) hypotension </a:t>
            </a:r>
            <a:r>
              <a:rPr lang="en-US" sz="2800" dirty="0" smtClean="0">
                <a:solidFill>
                  <a:schemeClr val="bg1"/>
                </a:solidFill>
              </a:rPr>
              <a:t>with systolic </a:t>
            </a:r>
            <a:r>
              <a:rPr lang="en-US" sz="2800" dirty="0">
                <a:solidFill>
                  <a:schemeClr val="bg1"/>
                </a:solidFill>
              </a:rPr>
              <a:t>arterial pressure less than 80 to 90 mm of Hg.</a:t>
            </a:r>
            <a:endParaRPr lang="ru-RU" sz="2800" dirty="0">
              <a:solidFill>
                <a:schemeClr val="bg1"/>
              </a:solidFill>
            </a:endParaRPr>
          </a:p>
        </p:txBody>
      </p:sp>
    </p:spTree>
    <p:extLst>
      <p:ext uri="{BB962C8B-B14F-4D97-AF65-F5344CB8AC3E}">
        <p14:creationId xmlns:p14="http://schemas.microsoft.com/office/powerpoint/2010/main" val="140520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Cardiogenic </a:t>
            </a:r>
            <a:r>
              <a:rPr lang="en-US" dirty="0" smtClean="0"/>
              <a:t>Shock</a:t>
            </a:r>
            <a:r>
              <a:rPr lang="ru-RU" dirty="0" smtClean="0"/>
              <a:t>. </a:t>
            </a:r>
            <a:r>
              <a:rPr lang="en-US" dirty="0" smtClean="0"/>
              <a:t>Criteria</a:t>
            </a:r>
            <a:r>
              <a:rPr lang="ru-RU" dirty="0" smtClean="0"/>
              <a:t>.</a:t>
            </a:r>
            <a:endParaRPr lang="en-US" dirty="0"/>
          </a:p>
        </p:txBody>
      </p:sp>
      <p:sp>
        <p:nvSpPr>
          <p:cNvPr id="3" name="Content Placeholder 2"/>
          <p:cNvSpPr>
            <a:spLocks noGrp="1"/>
          </p:cNvSpPr>
          <p:nvPr>
            <p:ph idx="1"/>
          </p:nvPr>
        </p:nvSpPr>
        <p:spPr>
          <a:xfrm>
            <a:off x="152400" y="1600200"/>
            <a:ext cx="11963400" cy="5169932"/>
          </a:xfrm>
        </p:spPr>
        <p:txBody>
          <a:bodyPr/>
          <a:lstStyle/>
          <a:p>
            <a:pPr lvl="1" algn="just"/>
            <a:r>
              <a:rPr lang="en-US" dirty="0" smtClean="0"/>
              <a:t>Persistent </a:t>
            </a:r>
            <a:r>
              <a:rPr lang="en-US" dirty="0"/>
              <a:t>hypotension (SBP &lt;90 mmHg or middle arterial </a:t>
            </a:r>
            <a:r>
              <a:rPr lang="en-US" dirty="0" smtClean="0"/>
              <a:t>pressure</a:t>
            </a:r>
            <a:r>
              <a:rPr lang="ru-RU" dirty="0" smtClean="0"/>
              <a:t> </a:t>
            </a:r>
            <a:r>
              <a:rPr lang="en-US" dirty="0" smtClean="0"/>
              <a:t>30 </a:t>
            </a:r>
            <a:r>
              <a:rPr lang="en-US" dirty="0"/>
              <a:t>mmHg less than baseline)</a:t>
            </a:r>
          </a:p>
          <a:p>
            <a:pPr lvl="1"/>
            <a:r>
              <a:rPr lang="en-US" dirty="0"/>
              <a:t>Severe reduction in cardiac output/index</a:t>
            </a:r>
          </a:p>
          <a:p>
            <a:pPr lvl="1"/>
            <a:r>
              <a:rPr lang="en-US" dirty="0"/>
              <a:t>Adequate or elevated filling pressures</a:t>
            </a:r>
          </a:p>
          <a:p>
            <a:r>
              <a:rPr lang="en-US" dirty="0"/>
              <a:t>Most common cause is acute MI</a:t>
            </a:r>
          </a:p>
          <a:p>
            <a:pPr lvl="1"/>
            <a:r>
              <a:rPr lang="en-US" dirty="0"/>
              <a:t>Other causes include myocarditis, Takotsubo CMPY, acute MR or AR, massive PE</a:t>
            </a:r>
          </a:p>
        </p:txBody>
      </p:sp>
    </p:spTree>
    <p:extLst>
      <p:ext uri="{BB962C8B-B14F-4D97-AF65-F5344CB8AC3E}">
        <p14:creationId xmlns:p14="http://schemas.microsoft.com/office/powerpoint/2010/main" val="28451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 y="2690336"/>
            <a:ext cx="11811000" cy="2677656"/>
          </a:xfrm>
          <a:prstGeom prst="rect">
            <a:avLst/>
          </a:prstGeom>
        </p:spPr>
        <p:txBody>
          <a:bodyPr wrap="square">
            <a:spAutoFit/>
          </a:bodyPr>
          <a:lstStyle/>
          <a:p>
            <a:r>
              <a:rPr lang="en-US" sz="2800" dirty="0">
                <a:solidFill>
                  <a:schemeClr val="bg1"/>
                </a:solidFill>
              </a:rPr>
              <a:t>3. Left ventricular end diastolic pressure (LVEDP) OR </a:t>
            </a:r>
            <a:r>
              <a:rPr lang="en-US" sz="2800" dirty="0" smtClean="0">
                <a:solidFill>
                  <a:schemeClr val="bg1"/>
                </a:solidFill>
              </a:rPr>
              <a:t>Pulmonary capillary </a:t>
            </a:r>
            <a:r>
              <a:rPr lang="en-US" sz="2800" dirty="0">
                <a:solidFill>
                  <a:schemeClr val="bg1"/>
                </a:solidFill>
              </a:rPr>
              <a:t>wedge pressure (PCWP) more than or </a:t>
            </a:r>
            <a:r>
              <a:rPr lang="en-US" sz="2800" dirty="0" smtClean="0">
                <a:solidFill>
                  <a:schemeClr val="bg1"/>
                </a:solidFill>
              </a:rPr>
              <a:t>equal to </a:t>
            </a:r>
            <a:r>
              <a:rPr lang="en-US" sz="2800" dirty="0">
                <a:solidFill>
                  <a:schemeClr val="bg1"/>
                </a:solidFill>
              </a:rPr>
              <a:t>18 mm of Hg</a:t>
            </a:r>
            <a:r>
              <a:rPr lang="en-US" sz="2800" dirty="0" smtClean="0">
                <a:solidFill>
                  <a:schemeClr val="bg1"/>
                </a:solidFill>
              </a:rPr>
              <a:t>. </a:t>
            </a:r>
          </a:p>
          <a:p>
            <a:endParaRPr lang="en-US" sz="2800" dirty="0">
              <a:solidFill>
                <a:schemeClr val="bg1"/>
              </a:solidFill>
            </a:endParaRPr>
          </a:p>
          <a:p>
            <a:r>
              <a:rPr lang="en-US" sz="2800" dirty="0">
                <a:solidFill>
                  <a:schemeClr val="bg1"/>
                </a:solidFill>
              </a:rPr>
              <a:t>4. Marked reduction of cardiac index (&lt; 1.8 </a:t>
            </a:r>
            <a:r>
              <a:rPr lang="en-US" sz="2800" dirty="0" smtClean="0">
                <a:solidFill>
                  <a:schemeClr val="bg1"/>
                </a:solidFill>
              </a:rPr>
              <a:t>L/min/m2)</a:t>
            </a:r>
          </a:p>
          <a:p>
            <a:endParaRPr lang="en-US" sz="2800" dirty="0">
              <a:solidFill>
                <a:schemeClr val="bg1"/>
              </a:solidFill>
            </a:endParaRPr>
          </a:p>
          <a:p>
            <a:r>
              <a:rPr lang="en-US" sz="2800" dirty="0" smtClean="0">
                <a:solidFill>
                  <a:schemeClr val="bg1"/>
                </a:solidFill>
              </a:rPr>
              <a:t>5</a:t>
            </a:r>
            <a:r>
              <a:rPr lang="en-US" sz="2800" dirty="0">
                <a:solidFill>
                  <a:schemeClr val="bg1"/>
                </a:solidFill>
              </a:rPr>
              <a:t>. Evidence of Primary cardiac abnormalities.</a:t>
            </a:r>
            <a:endParaRPr lang="ru-RU" sz="2800" dirty="0">
              <a:solidFill>
                <a:schemeClr val="bg1"/>
              </a:solidFill>
            </a:endParaRPr>
          </a:p>
        </p:txBody>
      </p:sp>
    </p:spTree>
    <p:extLst>
      <p:ext uri="{BB962C8B-B14F-4D97-AF65-F5344CB8AC3E}">
        <p14:creationId xmlns:p14="http://schemas.microsoft.com/office/powerpoint/2010/main" val="3275407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04800"/>
            <a:ext cx="10972800" cy="762000"/>
          </a:xfrm>
        </p:spPr>
        <p:txBody>
          <a:bodyPr/>
          <a:lstStyle/>
          <a:p>
            <a:r>
              <a:rPr lang="en-US" dirty="0"/>
              <a:t>LABORATORY </a:t>
            </a:r>
            <a:r>
              <a:rPr lang="en-US" dirty="0" smtClean="0"/>
              <a:t>EVALUATION</a:t>
            </a:r>
            <a:endParaRPr lang="ru-RU" dirty="0"/>
          </a:p>
        </p:txBody>
      </p:sp>
      <p:sp>
        <p:nvSpPr>
          <p:cNvPr id="3" name="Прямоугольник 2"/>
          <p:cNvSpPr/>
          <p:nvPr/>
        </p:nvSpPr>
        <p:spPr>
          <a:xfrm>
            <a:off x="152400" y="1447800"/>
            <a:ext cx="11887200" cy="5262979"/>
          </a:xfrm>
          <a:prstGeom prst="rect">
            <a:avLst/>
          </a:prstGeom>
        </p:spPr>
        <p:txBody>
          <a:bodyPr wrap="square">
            <a:spAutoFit/>
          </a:bodyPr>
          <a:lstStyle/>
          <a:p>
            <a:pPr algn="just"/>
            <a:r>
              <a:rPr lang="en-US" sz="2800" dirty="0" smtClean="0">
                <a:solidFill>
                  <a:schemeClr val="bg1"/>
                </a:solidFill>
              </a:rPr>
              <a:t>Biomarkers </a:t>
            </a:r>
            <a:r>
              <a:rPr lang="en-US" sz="2800" dirty="0">
                <a:solidFill>
                  <a:schemeClr val="bg1"/>
                </a:solidFill>
              </a:rPr>
              <a:t>of cardiac myonecrosis are useful to </a:t>
            </a:r>
            <a:r>
              <a:rPr lang="en-US" sz="2800" dirty="0" smtClean="0">
                <a:solidFill>
                  <a:schemeClr val="bg1"/>
                </a:solidFill>
              </a:rPr>
              <a:t>gauge the </a:t>
            </a:r>
            <a:r>
              <a:rPr lang="en-US" sz="2800" dirty="0">
                <a:solidFill>
                  <a:schemeClr val="bg1"/>
                </a:solidFill>
              </a:rPr>
              <a:t>severity of acute underlying myocardial injury </a:t>
            </a:r>
            <a:r>
              <a:rPr lang="en-US" sz="2800" dirty="0" smtClean="0">
                <a:solidFill>
                  <a:schemeClr val="bg1"/>
                </a:solidFill>
              </a:rPr>
              <a:t>in conditions </a:t>
            </a:r>
            <a:r>
              <a:rPr lang="en-US" sz="2800" dirty="0">
                <a:solidFill>
                  <a:schemeClr val="bg1"/>
                </a:solidFill>
              </a:rPr>
              <a:t>such as fulminant myocarditis. In ACS, </a:t>
            </a:r>
            <a:r>
              <a:rPr lang="en-US" sz="2800" dirty="0" smtClean="0">
                <a:solidFill>
                  <a:schemeClr val="bg1"/>
                </a:solidFill>
              </a:rPr>
              <a:t>cardiac troponin </a:t>
            </a:r>
            <a:r>
              <a:rPr lang="en-US" sz="2800" dirty="0">
                <a:solidFill>
                  <a:schemeClr val="bg1"/>
                </a:solidFill>
              </a:rPr>
              <a:t>is noted to be elevated and has a </a:t>
            </a:r>
            <a:r>
              <a:rPr lang="en-US" sz="2800" dirty="0" smtClean="0">
                <a:solidFill>
                  <a:schemeClr val="bg1"/>
                </a:solidFill>
              </a:rPr>
              <a:t>rise and-fall pattern </a:t>
            </a:r>
            <a:r>
              <a:rPr lang="en-US" sz="2800" dirty="0">
                <a:solidFill>
                  <a:schemeClr val="bg1"/>
                </a:solidFill>
              </a:rPr>
              <a:t>consistent with acute ischemic </a:t>
            </a:r>
            <a:r>
              <a:rPr lang="en-US" sz="2800" dirty="0" smtClean="0">
                <a:solidFill>
                  <a:schemeClr val="bg1"/>
                </a:solidFill>
              </a:rPr>
              <a:t>injury.  A </a:t>
            </a:r>
            <a:r>
              <a:rPr lang="en-US" sz="2800" dirty="0">
                <a:solidFill>
                  <a:schemeClr val="bg1"/>
                </a:solidFill>
              </a:rPr>
              <a:t>mismatch between the degree of segmental </a:t>
            </a:r>
            <a:r>
              <a:rPr lang="en-US" sz="2800" dirty="0" smtClean="0">
                <a:solidFill>
                  <a:schemeClr val="bg1"/>
                </a:solidFill>
              </a:rPr>
              <a:t>dysfunction on </a:t>
            </a:r>
            <a:r>
              <a:rPr lang="en-US" sz="2800" dirty="0">
                <a:solidFill>
                  <a:schemeClr val="bg1"/>
                </a:solidFill>
              </a:rPr>
              <a:t>imaging and troponin release may be </a:t>
            </a:r>
            <a:r>
              <a:rPr lang="en-US" sz="2800" dirty="0" smtClean="0">
                <a:solidFill>
                  <a:schemeClr val="bg1"/>
                </a:solidFill>
              </a:rPr>
              <a:t>noted in </a:t>
            </a:r>
            <a:r>
              <a:rPr lang="en-US" sz="2800" dirty="0">
                <a:solidFill>
                  <a:schemeClr val="bg1"/>
                </a:solidFill>
              </a:rPr>
              <a:t>the setting of stunned/hibernating myocardium </a:t>
            </a:r>
            <a:r>
              <a:rPr lang="en-US" sz="2800" dirty="0" smtClean="0">
                <a:solidFill>
                  <a:schemeClr val="bg1"/>
                </a:solidFill>
              </a:rPr>
              <a:t>or when </a:t>
            </a:r>
            <a:r>
              <a:rPr lang="en-US" sz="2800" dirty="0">
                <a:solidFill>
                  <a:schemeClr val="bg1"/>
                </a:solidFill>
              </a:rPr>
              <a:t>presentation is significantly delayed after </a:t>
            </a:r>
            <a:r>
              <a:rPr lang="en-US" sz="2800" dirty="0" smtClean="0">
                <a:solidFill>
                  <a:schemeClr val="bg1"/>
                </a:solidFill>
              </a:rPr>
              <a:t>the ischemic </a:t>
            </a:r>
            <a:r>
              <a:rPr lang="en-US" sz="2800" dirty="0">
                <a:solidFill>
                  <a:schemeClr val="bg1"/>
                </a:solidFill>
              </a:rPr>
              <a:t>insult. Myocardial necrosis biomarker </a:t>
            </a:r>
            <a:r>
              <a:rPr lang="en-US" sz="2800" dirty="0" smtClean="0">
                <a:solidFill>
                  <a:schemeClr val="bg1"/>
                </a:solidFill>
              </a:rPr>
              <a:t>levels may </a:t>
            </a:r>
            <a:r>
              <a:rPr lang="en-US" sz="2800" dirty="0">
                <a:solidFill>
                  <a:schemeClr val="bg1"/>
                </a:solidFill>
              </a:rPr>
              <a:t>provide an idea of the extent of myocardial injury</a:t>
            </a:r>
            <a:r>
              <a:rPr lang="en-US" sz="2800" dirty="0" smtClean="0">
                <a:solidFill>
                  <a:schemeClr val="bg1"/>
                </a:solidFill>
              </a:rPr>
              <a:t>, whereas </a:t>
            </a:r>
            <a:r>
              <a:rPr lang="en-US" sz="2800" dirty="0">
                <a:solidFill>
                  <a:schemeClr val="bg1"/>
                </a:solidFill>
              </a:rPr>
              <a:t>serial measurements are useful in </a:t>
            </a:r>
            <a:r>
              <a:rPr lang="en-US" sz="2800" dirty="0" smtClean="0">
                <a:solidFill>
                  <a:schemeClr val="bg1"/>
                </a:solidFill>
              </a:rPr>
              <a:t>assessing early </a:t>
            </a:r>
            <a:r>
              <a:rPr lang="en-US" sz="2800" dirty="0">
                <a:solidFill>
                  <a:schemeClr val="bg1"/>
                </a:solidFill>
              </a:rPr>
              <a:t>washout after successful reperfusion and in </a:t>
            </a:r>
            <a:r>
              <a:rPr lang="en-US" sz="2800" dirty="0" smtClean="0">
                <a:solidFill>
                  <a:schemeClr val="bg1"/>
                </a:solidFill>
              </a:rPr>
              <a:t>estimating the </a:t>
            </a:r>
            <a:r>
              <a:rPr lang="en-US" sz="2800" dirty="0">
                <a:solidFill>
                  <a:schemeClr val="bg1"/>
                </a:solidFill>
              </a:rPr>
              <a:t>amount of cardiac necrosis. Natriuretic </a:t>
            </a:r>
            <a:r>
              <a:rPr lang="en-US" sz="2800" dirty="0" smtClean="0">
                <a:solidFill>
                  <a:schemeClr val="bg1"/>
                </a:solidFill>
              </a:rPr>
              <a:t>peptides are </a:t>
            </a:r>
            <a:r>
              <a:rPr lang="en-US" sz="2800" dirty="0">
                <a:solidFill>
                  <a:schemeClr val="bg1"/>
                </a:solidFill>
              </a:rPr>
              <a:t>significantly elevated in the setting of acute </a:t>
            </a:r>
            <a:r>
              <a:rPr lang="en-US" sz="2800" dirty="0" smtClean="0">
                <a:solidFill>
                  <a:schemeClr val="bg1"/>
                </a:solidFill>
              </a:rPr>
              <a:t>HF culminating </a:t>
            </a:r>
            <a:r>
              <a:rPr lang="en-US" sz="2800" dirty="0">
                <a:solidFill>
                  <a:schemeClr val="bg1"/>
                </a:solidFill>
              </a:rPr>
              <a:t>in CS and are associated with mortality </a:t>
            </a:r>
            <a:r>
              <a:rPr lang="en-US" sz="2800" dirty="0" smtClean="0">
                <a:solidFill>
                  <a:schemeClr val="bg1"/>
                </a:solidFill>
              </a:rPr>
              <a:t>in MI-associated </a:t>
            </a:r>
            <a:r>
              <a:rPr lang="en-US" sz="2800" dirty="0">
                <a:solidFill>
                  <a:schemeClr val="bg1"/>
                </a:solidFill>
              </a:rPr>
              <a:t>CS</a:t>
            </a:r>
            <a:r>
              <a:rPr lang="en-US"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1363428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 y="457200"/>
            <a:ext cx="11811000" cy="6124754"/>
          </a:xfrm>
          <a:prstGeom prst="rect">
            <a:avLst/>
          </a:prstGeom>
        </p:spPr>
        <p:txBody>
          <a:bodyPr wrap="square">
            <a:spAutoFit/>
          </a:bodyPr>
          <a:lstStyle/>
          <a:p>
            <a:r>
              <a:rPr lang="en-US" sz="2800" dirty="0" smtClean="0">
                <a:solidFill>
                  <a:schemeClr val="bg1"/>
                </a:solidFill>
              </a:rPr>
              <a:t>Oxygen-carrying capacity is the product of cardiac output and the oxygen content of blood. Thus, an ineffective</a:t>
            </a:r>
            <a:r>
              <a:rPr lang="ru-RU" sz="2800" dirty="0" smtClean="0">
                <a:solidFill>
                  <a:schemeClr val="bg1"/>
                </a:solidFill>
              </a:rPr>
              <a:t> </a:t>
            </a:r>
            <a:r>
              <a:rPr lang="en-US" sz="2800" dirty="0" smtClean="0">
                <a:solidFill>
                  <a:schemeClr val="bg1"/>
                </a:solidFill>
              </a:rPr>
              <a:t>CI will result in inadequate peripheral tissue oxygen delivery. Elevated arterial lactic acid levels are nonspecifically indicative of tissue hypoxia but are associated</a:t>
            </a:r>
            <a:r>
              <a:rPr lang="ru-RU" sz="2800" dirty="0" smtClean="0">
                <a:solidFill>
                  <a:schemeClr val="bg1"/>
                </a:solidFill>
              </a:rPr>
              <a:t>  </a:t>
            </a:r>
            <a:r>
              <a:rPr lang="en-US" sz="2800" dirty="0" smtClean="0">
                <a:solidFill>
                  <a:schemeClr val="bg1"/>
                </a:solidFill>
              </a:rPr>
              <a:t>with mortality in CS.</a:t>
            </a:r>
          </a:p>
          <a:p>
            <a:pPr algn="just"/>
            <a:endParaRPr lang="ru-RU" sz="2800" dirty="0" smtClean="0">
              <a:solidFill>
                <a:schemeClr val="bg1"/>
              </a:solidFill>
            </a:endParaRPr>
          </a:p>
          <a:p>
            <a:pPr algn="just"/>
            <a:r>
              <a:rPr lang="en-US" sz="2800" dirty="0" smtClean="0">
                <a:solidFill>
                  <a:schemeClr val="bg1"/>
                </a:solidFill>
              </a:rPr>
              <a:t>Acute kidney injury, which is reflected by a rise in serum creatinine and a potential reduction in urinary output, in the setting of CS may indicate renal </a:t>
            </a:r>
            <a:r>
              <a:rPr lang="en-US" sz="2800" dirty="0" err="1" smtClean="0">
                <a:solidFill>
                  <a:schemeClr val="bg1"/>
                </a:solidFill>
              </a:rPr>
              <a:t>hypoperfusion</a:t>
            </a:r>
            <a:r>
              <a:rPr lang="en-US" sz="2800" dirty="0" smtClean="0">
                <a:solidFill>
                  <a:schemeClr val="bg1"/>
                </a:solidFill>
              </a:rPr>
              <a:t> and is associated with poor outcomes.</a:t>
            </a:r>
          </a:p>
          <a:p>
            <a:pPr algn="just"/>
            <a:endParaRPr lang="ru-RU" sz="2800" dirty="0" smtClean="0">
              <a:solidFill>
                <a:schemeClr val="bg1"/>
              </a:solidFill>
            </a:endParaRPr>
          </a:p>
          <a:p>
            <a:pPr algn="just"/>
            <a:r>
              <a:rPr lang="en-US" sz="2800" dirty="0" smtClean="0">
                <a:solidFill>
                  <a:schemeClr val="bg1"/>
                </a:solidFill>
              </a:rPr>
              <a:t>Acute ischemic or congestive liver injury can occur in the setting of CS and manifests as a marked elevation in serum aspartate aminotransferase, alanine aminotransferase, serum bilirubin, and lactate dehydrogenase levels, often accompanied by an increase in prothrombin time with a peak at 24 to 72 hours that subsequently recovers to baseline within 5 to 10 days.</a:t>
            </a:r>
            <a:endParaRPr lang="ru-RU" sz="2800" dirty="0">
              <a:solidFill>
                <a:schemeClr val="bg1"/>
              </a:solidFill>
            </a:endParaRPr>
          </a:p>
        </p:txBody>
      </p:sp>
    </p:spTree>
    <p:extLst>
      <p:ext uri="{BB962C8B-B14F-4D97-AF65-F5344CB8AC3E}">
        <p14:creationId xmlns:p14="http://schemas.microsoft.com/office/powerpoint/2010/main" val="834989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Noninvasive Testing</a:t>
            </a:r>
            <a:endParaRPr lang="ru-RU" dirty="0"/>
          </a:p>
        </p:txBody>
      </p:sp>
      <p:sp>
        <p:nvSpPr>
          <p:cNvPr id="3" name="Прямоугольник 2"/>
          <p:cNvSpPr/>
          <p:nvPr/>
        </p:nvSpPr>
        <p:spPr>
          <a:xfrm>
            <a:off x="76200" y="1524000"/>
            <a:ext cx="11963400" cy="5213598"/>
          </a:xfrm>
          <a:prstGeom prst="rect">
            <a:avLst/>
          </a:prstGeom>
        </p:spPr>
        <p:txBody>
          <a:bodyPr wrap="square">
            <a:spAutoFit/>
          </a:bodyPr>
          <a:lstStyle/>
          <a:p>
            <a:r>
              <a:rPr lang="en-US" sz="3200" dirty="0" smtClean="0">
                <a:solidFill>
                  <a:schemeClr val="bg1"/>
                </a:solidFill>
              </a:rPr>
              <a:t>All </a:t>
            </a:r>
            <a:r>
              <a:rPr lang="en-US" sz="3200" dirty="0">
                <a:solidFill>
                  <a:schemeClr val="bg1"/>
                </a:solidFill>
              </a:rPr>
              <a:t>patients with CS be evaluated with</a:t>
            </a:r>
          </a:p>
          <a:p>
            <a:r>
              <a:rPr lang="en-US" sz="3200" dirty="0">
                <a:solidFill>
                  <a:schemeClr val="bg1"/>
                </a:solidFill>
              </a:rPr>
              <a:t>an ECG</a:t>
            </a:r>
            <a:r>
              <a:rPr lang="en-US" sz="3200" dirty="0" smtClean="0">
                <a:solidFill>
                  <a:schemeClr val="bg1"/>
                </a:solidFill>
              </a:rPr>
              <a:t>,</a:t>
            </a:r>
          </a:p>
          <a:p>
            <a:r>
              <a:rPr lang="en-US" sz="3200" dirty="0" smtClean="0">
                <a:solidFill>
                  <a:schemeClr val="bg1"/>
                </a:solidFill>
              </a:rPr>
              <a:t> </a:t>
            </a:r>
            <a:r>
              <a:rPr lang="en-US" sz="3200" dirty="0">
                <a:solidFill>
                  <a:schemeClr val="bg1"/>
                </a:solidFill>
              </a:rPr>
              <a:t>chest x-ray</a:t>
            </a:r>
            <a:r>
              <a:rPr lang="en-US" sz="3200" dirty="0" smtClean="0">
                <a:solidFill>
                  <a:schemeClr val="bg1"/>
                </a:solidFill>
              </a:rPr>
              <a:t>,</a:t>
            </a:r>
          </a:p>
          <a:p>
            <a:r>
              <a:rPr lang="en-US" sz="3200" dirty="0" smtClean="0">
                <a:solidFill>
                  <a:schemeClr val="bg1"/>
                </a:solidFill>
              </a:rPr>
              <a:t> </a:t>
            </a:r>
            <a:r>
              <a:rPr lang="en-US" sz="3200" dirty="0">
                <a:solidFill>
                  <a:schemeClr val="bg1"/>
                </a:solidFill>
              </a:rPr>
              <a:t>and comprehensive </a:t>
            </a:r>
            <a:r>
              <a:rPr lang="en-US" sz="3200" dirty="0" smtClean="0">
                <a:solidFill>
                  <a:schemeClr val="bg1"/>
                </a:solidFill>
              </a:rPr>
              <a:t>echocardiogram with </a:t>
            </a:r>
            <a:r>
              <a:rPr lang="en-US" sz="3200" dirty="0">
                <a:solidFill>
                  <a:schemeClr val="bg1"/>
                </a:solidFill>
              </a:rPr>
              <a:t>the specific purpose of </a:t>
            </a:r>
            <a:r>
              <a:rPr lang="en-US" sz="3200" dirty="0" smtClean="0">
                <a:solidFill>
                  <a:schemeClr val="bg1"/>
                </a:solidFill>
              </a:rPr>
              <a:t>     understanding the dominant </a:t>
            </a:r>
            <a:r>
              <a:rPr lang="en-US" sz="3200" dirty="0">
                <a:solidFill>
                  <a:schemeClr val="bg1"/>
                </a:solidFill>
              </a:rPr>
              <a:t>mechanism responsible for </a:t>
            </a:r>
            <a:r>
              <a:rPr lang="en-US" sz="3200" dirty="0" smtClean="0">
                <a:solidFill>
                  <a:schemeClr val="bg1"/>
                </a:solidFill>
              </a:rPr>
              <a:t>acute hemodynamic instability</a:t>
            </a:r>
            <a:r>
              <a:rPr lang="en-US" sz="3200" dirty="0">
                <a:solidFill>
                  <a:schemeClr val="bg1"/>
                </a:solidFill>
              </a:rPr>
              <a:t>. </a:t>
            </a:r>
            <a:endParaRPr lang="en-US" sz="3200" dirty="0" smtClean="0">
              <a:solidFill>
                <a:schemeClr val="bg1"/>
              </a:solidFill>
            </a:endParaRPr>
          </a:p>
          <a:p>
            <a:r>
              <a:rPr lang="en-US" sz="3200" dirty="0" smtClean="0">
                <a:solidFill>
                  <a:schemeClr val="bg1"/>
                </a:solidFill>
              </a:rPr>
              <a:t>In </a:t>
            </a:r>
            <a:r>
              <a:rPr lang="en-US" sz="3200" dirty="0">
                <a:solidFill>
                  <a:schemeClr val="bg1"/>
                </a:solidFill>
              </a:rPr>
              <a:t>the absence of </a:t>
            </a:r>
            <a:r>
              <a:rPr lang="en-US" sz="3200" dirty="0" smtClean="0">
                <a:solidFill>
                  <a:schemeClr val="bg1"/>
                </a:solidFill>
              </a:rPr>
              <a:t>contraindications, additional </a:t>
            </a:r>
            <a:r>
              <a:rPr lang="en-US" sz="3200" dirty="0">
                <a:solidFill>
                  <a:schemeClr val="bg1"/>
                </a:solidFill>
              </a:rPr>
              <a:t>imaging with a computed tomography </a:t>
            </a:r>
            <a:r>
              <a:rPr lang="en-US" sz="3200" dirty="0" smtClean="0">
                <a:solidFill>
                  <a:schemeClr val="bg1"/>
                </a:solidFill>
              </a:rPr>
              <a:t>scan or </a:t>
            </a:r>
            <a:r>
              <a:rPr lang="en-US" sz="3200" dirty="0" err="1">
                <a:solidFill>
                  <a:schemeClr val="bg1"/>
                </a:solidFill>
              </a:rPr>
              <a:t>transesophageal</a:t>
            </a:r>
            <a:r>
              <a:rPr lang="en-US" sz="3200" dirty="0">
                <a:solidFill>
                  <a:schemeClr val="bg1"/>
                </a:solidFill>
              </a:rPr>
              <a:t> echocardiogram (as appropriate</a:t>
            </a:r>
            <a:r>
              <a:rPr lang="en-US" sz="3200" dirty="0" smtClean="0">
                <a:solidFill>
                  <a:schemeClr val="bg1"/>
                </a:solidFill>
              </a:rPr>
              <a:t>) if </a:t>
            </a:r>
            <a:r>
              <a:rPr lang="en-US" sz="3200" dirty="0">
                <a:solidFill>
                  <a:schemeClr val="bg1"/>
                </a:solidFill>
              </a:rPr>
              <a:t>an acute aortic syndrome or pulmonary embolism </a:t>
            </a:r>
            <a:r>
              <a:rPr lang="en-US" sz="3200" dirty="0" smtClean="0">
                <a:solidFill>
                  <a:schemeClr val="bg1"/>
                </a:solidFill>
              </a:rPr>
              <a:t>is suspected </a:t>
            </a:r>
            <a:r>
              <a:rPr lang="en-US" sz="3200" dirty="0">
                <a:solidFill>
                  <a:schemeClr val="bg1"/>
                </a:solidFill>
              </a:rPr>
              <a:t>is appropriate. </a:t>
            </a:r>
            <a:r>
              <a:rPr lang="en-US" sz="3200" dirty="0" smtClean="0">
                <a:solidFill>
                  <a:schemeClr val="bg1"/>
                </a:solidFill>
              </a:rPr>
              <a:t> </a:t>
            </a:r>
          </a:p>
        </p:txBody>
      </p:sp>
    </p:spTree>
    <p:extLst>
      <p:ext uri="{BB962C8B-B14F-4D97-AF65-F5344CB8AC3E}">
        <p14:creationId xmlns:p14="http://schemas.microsoft.com/office/powerpoint/2010/main" val="195014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411162"/>
          </a:xfrm>
        </p:spPr>
        <p:txBody>
          <a:bodyPr>
            <a:normAutofit fontScale="90000"/>
          </a:bodyPr>
          <a:lstStyle/>
          <a:p>
            <a:r>
              <a:rPr lang="en-US" sz="3600" dirty="0"/>
              <a:t>MANAGEMENT OF CS</a:t>
            </a:r>
            <a:endParaRPr lang="ru-RU" sz="3600" dirty="0"/>
          </a:p>
        </p:txBody>
      </p:sp>
      <p:sp>
        <p:nvSpPr>
          <p:cNvPr id="3" name="Прямоугольник 2"/>
          <p:cNvSpPr/>
          <p:nvPr/>
        </p:nvSpPr>
        <p:spPr>
          <a:xfrm>
            <a:off x="152400" y="1371600"/>
            <a:ext cx="11811000" cy="4708981"/>
          </a:xfrm>
          <a:prstGeom prst="rect">
            <a:avLst/>
          </a:prstGeom>
        </p:spPr>
        <p:txBody>
          <a:bodyPr wrap="square">
            <a:spAutoFit/>
          </a:bodyPr>
          <a:lstStyle/>
          <a:p>
            <a:pPr algn="just"/>
            <a:r>
              <a:rPr lang="en-US" sz="2000" dirty="0">
                <a:solidFill>
                  <a:schemeClr val="bg1"/>
                </a:solidFill>
              </a:rPr>
              <a:t>Coronary reperfusion is the mainstay </a:t>
            </a:r>
            <a:r>
              <a:rPr lang="en-US" sz="2000" dirty="0" smtClean="0">
                <a:solidFill>
                  <a:schemeClr val="bg1"/>
                </a:solidFill>
              </a:rPr>
              <a:t>evidence-based therapeutic </a:t>
            </a:r>
            <a:r>
              <a:rPr lang="en-US" sz="2000" dirty="0">
                <a:solidFill>
                  <a:schemeClr val="bg1"/>
                </a:solidFill>
              </a:rPr>
              <a:t>intervention for patients with acute </a:t>
            </a:r>
            <a:r>
              <a:rPr lang="en-US" sz="2000" dirty="0" smtClean="0">
                <a:solidFill>
                  <a:schemeClr val="bg1"/>
                </a:solidFill>
              </a:rPr>
              <a:t>MI presenting </a:t>
            </a:r>
            <a:r>
              <a:rPr lang="en-US" sz="2000" dirty="0">
                <a:solidFill>
                  <a:schemeClr val="bg1"/>
                </a:solidFill>
              </a:rPr>
              <a:t>with CS</a:t>
            </a:r>
            <a:r>
              <a:rPr lang="en-US" sz="2000" dirty="0" smtClean="0">
                <a:solidFill>
                  <a:schemeClr val="bg1"/>
                </a:solidFill>
              </a:rPr>
              <a:t>. </a:t>
            </a:r>
          </a:p>
          <a:p>
            <a:pPr algn="just"/>
            <a:r>
              <a:rPr lang="en-US" sz="2000" dirty="0" smtClean="0">
                <a:solidFill>
                  <a:schemeClr val="bg1"/>
                </a:solidFill>
              </a:rPr>
              <a:t>Maintain </a:t>
            </a:r>
            <a:r>
              <a:rPr lang="en-US" sz="2000" dirty="0">
                <a:solidFill>
                  <a:schemeClr val="bg1"/>
                </a:solidFill>
              </a:rPr>
              <a:t>Right Ventricular Preload </a:t>
            </a:r>
            <a:r>
              <a:rPr lang="en-US" sz="2000" dirty="0" smtClean="0">
                <a:solidFill>
                  <a:schemeClr val="bg1"/>
                </a:solidFill>
              </a:rPr>
              <a:t>: </a:t>
            </a:r>
          </a:p>
          <a:p>
            <a:pPr algn="just"/>
            <a:r>
              <a:rPr lang="en-US" sz="2000" dirty="0">
                <a:solidFill>
                  <a:schemeClr val="bg1"/>
                </a:solidFill>
              </a:rPr>
              <a:t> </a:t>
            </a:r>
            <a:r>
              <a:rPr lang="en-US" sz="2000" dirty="0" smtClean="0">
                <a:solidFill>
                  <a:schemeClr val="bg1"/>
                </a:solidFill>
              </a:rPr>
              <a:t>                                                Volume </a:t>
            </a:r>
            <a:r>
              <a:rPr lang="en-US" sz="2000" dirty="0">
                <a:solidFill>
                  <a:schemeClr val="bg1"/>
                </a:solidFill>
              </a:rPr>
              <a:t>loading (IV normal saline)</a:t>
            </a:r>
          </a:p>
          <a:p>
            <a:pPr algn="just"/>
            <a:r>
              <a:rPr lang="en-US" sz="2000" dirty="0" smtClean="0">
                <a:solidFill>
                  <a:schemeClr val="bg1"/>
                </a:solidFill>
              </a:rPr>
              <a:t>                                                 Avoid </a:t>
            </a:r>
            <a:r>
              <a:rPr lang="en-US" sz="2000" dirty="0">
                <a:solidFill>
                  <a:schemeClr val="bg1"/>
                </a:solidFill>
              </a:rPr>
              <a:t>use of nitrate and diuretics</a:t>
            </a:r>
          </a:p>
          <a:p>
            <a:pPr algn="just"/>
            <a:r>
              <a:rPr lang="en-US" sz="2000" dirty="0" smtClean="0">
                <a:solidFill>
                  <a:schemeClr val="bg1"/>
                </a:solidFill>
              </a:rPr>
              <a:t>Maintain </a:t>
            </a:r>
            <a:r>
              <a:rPr lang="en-US" sz="2000" dirty="0">
                <a:solidFill>
                  <a:schemeClr val="bg1"/>
                </a:solidFill>
              </a:rPr>
              <a:t>A-V synchrony.</a:t>
            </a:r>
          </a:p>
          <a:p>
            <a:pPr algn="just"/>
            <a:r>
              <a:rPr lang="en-US" sz="2000" dirty="0" smtClean="0">
                <a:solidFill>
                  <a:schemeClr val="bg1"/>
                </a:solidFill>
              </a:rPr>
              <a:t>                                                AV </a:t>
            </a:r>
            <a:r>
              <a:rPr lang="en-US" sz="2000" dirty="0">
                <a:solidFill>
                  <a:schemeClr val="bg1"/>
                </a:solidFill>
              </a:rPr>
              <a:t>sequential pacing for </a:t>
            </a:r>
            <a:r>
              <a:rPr lang="en-US" sz="2000" dirty="0" smtClean="0">
                <a:solidFill>
                  <a:schemeClr val="bg1"/>
                </a:solidFill>
              </a:rPr>
              <a:t>symptomatic </a:t>
            </a:r>
            <a:r>
              <a:rPr lang="en-US" sz="2000" dirty="0">
                <a:solidFill>
                  <a:schemeClr val="bg1"/>
                </a:solidFill>
              </a:rPr>
              <a:t>high degree </a:t>
            </a:r>
            <a:r>
              <a:rPr lang="en-US" sz="2000" dirty="0" smtClean="0">
                <a:solidFill>
                  <a:schemeClr val="bg1"/>
                </a:solidFill>
              </a:rPr>
              <a:t>heart block</a:t>
            </a:r>
            <a:endParaRPr lang="en-US" sz="2000" dirty="0">
              <a:solidFill>
                <a:schemeClr val="bg1"/>
              </a:solidFill>
            </a:endParaRPr>
          </a:p>
          <a:p>
            <a:pPr algn="just"/>
            <a:r>
              <a:rPr lang="en-US" sz="2000" dirty="0" smtClean="0">
                <a:solidFill>
                  <a:schemeClr val="bg1"/>
                </a:solidFill>
              </a:rPr>
              <a:t>                                                Prompt </a:t>
            </a:r>
            <a:r>
              <a:rPr lang="en-US" sz="2000" dirty="0">
                <a:solidFill>
                  <a:schemeClr val="bg1"/>
                </a:solidFill>
              </a:rPr>
              <a:t>cardio version for hemodynamically significant SVT.</a:t>
            </a:r>
          </a:p>
          <a:p>
            <a:pPr algn="just"/>
            <a:r>
              <a:rPr lang="en-US" sz="2000" dirty="0">
                <a:solidFill>
                  <a:schemeClr val="bg1"/>
                </a:solidFill>
              </a:rPr>
              <a:t>Ionotropic Support </a:t>
            </a:r>
            <a:r>
              <a:rPr lang="en-US" sz="2000" dirty="0" smtClean="0">
                <a:solidFill>
                  <a:schemeClr val="bg1"/>
                </a:solidFill>
              </a:rPr>
              <a:t>:    Dobutamine </a:t>
            </a:r>
            <a:r>
              <a:rPr lang="en-US" sz="2000" dirty="0">
                <a:solidFill>
                  <a:schemeClr val="bg1"/>
                </a:solidFill>
              </a:rPr>
              <a:t>(if cardiac output fails to increase after </a:t>
            </a:r>
            <a:r>
              <a:rPr lang="en-US" sz="2000" dirty="0" smtClean="0">
                <a:solidFill>
                  <a:schemeClr val="bg1"/>
                </a:solidFill>
              </a:rPr>
              <a:t>volume loading </a:t>
            </a:r>
            <a:r>
              <a:rPr lang="en-US" sz="2000" dirty="0">
                <a:solidFill>
                  <a:schemeClr val="bg1"/>
                </a:solidFill>
              </a:rPr>
              <a:t>)</a:t>
            </a:r>
          </a:p>
          <a:p>
            <a:pPr algn="just"/>
            <a:r>
              <a:rPr lang="en-US" sz="2000" dirty="0">
                <a:solidFill>
                  <a:schemeClr val="bg1"/>
                </a:solidFill>
              </a:rPr>
              <a:t>Reduce Right Ventricular After Load with Left Ventricular Dysfunction</a:t>
            </a:r>
          </a:p>
          <a:p>
            <a:pPr algn="just"/>
            <a:r>
              <a:rPr lang="en-US" sz="2000" dirty="0" smtClean="0">
                <a:solidFill>
                  <a:schemeClr val="bg1"/>
                </a:solidFill>
              </a:rPr>
              <a:t>                                                Intra </a:t>
            </a:r>
            <a:r>
              <a:rPr lang="en-US" sz="2000" dirty="0">
                <a:solidFill>
                  <a:schemeClr val="bg1"/>
                </a:solidFill>
              </a:rPr>
              <a:t>Aortic Balloon Pump (IABP)</a:t>
            </a:r>
          </a:p>
          <a:p>
            <a:pPr algn="just"/>
            <a:r>
              <a:rPr lang="en-US" sz="2000" dirty="0" smtClean="0">
                <a:solidFill>
                  <a:schemeClr val="bg1"/>
                </a:solidFill>
              </a:rPr>
              <a:t>                                                Arterial </a:t>
            </a:r>
            <a:r>
              <a:rPr lang="en-US" sz="2000" dirty="0">
                <a:solidFill>
                  <a:schemeClr val="bg1"/>
                </a:solidFill>
              </a:rPr>
              <a:t>vasodilators (nitroprusside, hydralazine)</a:t>
            </a:r>
          </a:p>
          <a:p>
            <a:pPr algn="just"/>
            <a:r>
              <a:rPr lang="en-US" sz="2000" dirty="0" smtClean="0">
                <a:solidFill>
                  <a:schemeClr val="bg1"/>
                </a:solidFill>
              </a:rPr>
              <a:t>                                                ACE </a:t>
            </a:r>
            <a:r>
              <a:rPr lang="en-US" sz="2000" dirty="0">
                <a:solidFill>
                  <a:schemeClr val="bg1"/>
                </a:solidFill>
              </a:rPr>
              <a:t>inhibitors.</a:t>
            </a:r>
          </a:p>
          <a:p>
            <a:pPr algn="just"/>
            <a:r>
              <a:rPr lang="en-US" sz="2000" dirty="0" smtClean="0">
                <a:solidFill>
                  <a:schemeClr val="bg1"/>
                </a:solidFill>
              </a:rPr>
              <a:t>Reperfusion</a:t>
            </a:r>
            <a:r>
              <a:rPr lang="ru-RU" sz="2000" dirty="0" smtClean="0">
                <a:solidFill>
                  <a:schemeClr val="bg1"/>
                </a:solidFill>
              </a:rPr>
              <a:t>:    </a:t>
            </a:r>
            <a:r>
              <a:rPr lang="en-US" sz="2000" dirty="0" smtClean="0">
                <a:solidFill>
                  <a:schemeClr val="bg1"/>
                </a:solidFill>
              </a:rPr>
              <a:t>Thrombolytic agent</a:t>
            </a:r>
            <a:r>
              <a:rPr lang="ru-RU" sz="2000" dirty="0" smtClean="0">
                <a:solidFill>
                  <a:schemeClr val="bg1"/>
                </a:solidFill>
              </a:rPr>
              <a:t>, </a:t>
            </a:r>
            <a:r>
              <a:rPr lang="en-US" sz="2000" dirty="0" smtClean="0">
                <a:solidFill>
                  <a:schemeClr val="bg1"/>
                </a:solidFill>
              </a:rPr>
              <a:t>Primary PTCA</a:t>
            </a:r>
            <a:r>
              <a:rPr lang="ru-RU" sz="2000" dirty="0" smtClean="0">
                <a:solidFill>
                  <a:schemeClr val="bg1"/>
                </a:solidFill>
              </a:rPr>
              <a:t> (</a:t>
            </a:r>
            <a:r>
              <a:rPr lang="en-US" sz="2000" dirty="0">
                <a:solidFill>
                  <a:schemeClr val="bg1"/>
                </a:solidFill>
              </a:rPr>
              <a:t>Percutaneous Transluminal </a:t>
            </a:r>
            <a:r>
              <a:rPr lang="en-US" sz="2000" dirty="0" smtClean="0">
                <a:solidFill>
                  <a:schemeClr val="bg1"/>
                </a:solidFill>
              </a:rPr>
              <a:t>Coronary Angioplasty</a:t>
            </a:r>
            <a:r>
              <a:rPr lang="ru-RU" sz="2000" dirty="0" smtClean="0">
                <a:solidFill>
                  <a:schemeClr val="bg1"/>
                </a:solidFill>
              </a:rPr>
              <a:t>),  </a:t>
            </a:r>
            <a:r>
              <a:rPr lang="en-US" sz="2000" dirty="0">
                <a:solidFill>
                  <a:schemeClr val="bg1"/>
                </a:solidFill>
              </a:rPr>
              <a:t>CABG </a:t>
            </a:r>
            <a:r>
              <a:rPr lang="ru-RU" sz="2000" dirty="0" smtClean="0">
                <a:solidFill>
                  <a:schemeClr val="bg1"/>
                </a:solidFill>
              </a:rPr>
              <a:t>(</a:t>
            </a:r>
            <a:r>
              <a:rPr lang="en-US" sz="2000" dirty="0" smtClean="0">
                <a:solidFill>
                  <a:schemeClr val="bg1"/>
                </a:solidFill>
              </a:rPr>
              <a:t>Coronary </a:t>
            </a:r>
            <a:r>
              <a:rPr lang="en-US" sz="2000" dirty="0">
                <a:solidFill>
                  <a:schemeClr val="bg1"/>
                </a:solidFill>
              </a:rPr>
              <a:t>Artery Bypass Graft) </a:t>
            </a:r>
            <a:endParaRPr lang="en-US" sz="2000" dirty="0" smtClean="0">
              <a:solidFill>
                <a:schemeClr val="bg1"/>
              </a:solidFill>
            </a:endParaRPr>
          </a:p>
        </p:txBody>
      </p:sp>
    </p:spTree>
    <p:extLst>
      <p:ext uri="{BB962C8B-B14F-4D97-AF65-F5344CB8AC3E}">
        <p14:creationId xmlns:p14="http://schemas.microsoft.com/office/powerpoint/2010/main" val="2286958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a:t>Phase character of intensive therapy of cardiogenic shock in acute coronary syndrome</a:t>
            </a:r>
            <a:endParaRPr lang="ru-RU" sz="3600" dirty="0"/>
          </a:p>
        </p:txBody>
      </p:sp>
      <p:sp>
        <p:nvSpPr>
          <p:cNvPr id="4" name="Объект 3"/>
          <p:cNvSpPr>
            <a:spLocks noGrp="1"/>
          </p:cNvSpPr>
          <p:nvPr>
            <p:ph idx="1"/>
          </p:nvPr>
        </p:nvSpPr>
        <p:spPr>
          <a:xfrm>
            <a:off x="152400" y="1600201"/>
            <a:ext cx="11811000" cy="4572000"/>
          </a:xfrm>
        </p:spPr>
        <p:txBody>
          <a:bodyPr>
            <a:normAutofit lnSpcReduction="10000"/>
          </a:bodyPr>
          <a:lstStyle/>
          <a:p>
            <a:pPr marL="0" indent="0" algn="just">
              <a:buNone/>
            </a:pPr>
            <a:r>
              <a:rPr lang="en-US" sz="2800" dirty="0" smtClean="0"/>
              <a:t>Intensive </a:t>
            </a:r>
            <a:r>
              <a:rPr lang="en-US" sz="2800" dirty="0"/>
              <a:t>therapy can be divided into the following phases (</a:t>
            </a:r>
            <a:r>
              <a:rPr lang="en-US" sz="2800" dirty="0" smtClean="0"/>
              <a:t>according </a:t>
            </a:r>
            <a:r>
              <a:rPr lang="en-US" sz="2800" dirty="0"/>
              <a:t>to L.A. </a:t>
            </a:r>
            <a:r>
              <a:rPr lang="en-US" sz="2800" dirty="0" err="1"/>
              <a:t>Hajjar</a:t>
            </a:r>
            <a:r>
              <a:rPr lang="en-US" sz="2800" dirty="0"/>
              <a:t> et al., 2019, as amended</a:t>
            </a:r>
            <a:r>
              <a:rPr lang="en-US" sz="2800" dirty="0" smtClean="0"/>
              <a:t>).</a:t>
            </a:r>
          </a:p>
          <a:p>
            <a:pPr algn="just"/>
            <a:r>
              <a:rPr lang="en-US" sz="2800" dirty="0"/>
              <a:t>Resuscitation </a:t>
            </a:r>
            <a:r>
              <a:rPr lang="en-US" sz="2800" dirty="0" smtClean="0"/>
              <a:t>phase</a:t>
            </a:r>
          </a:p>
          <a:p>
            <a:pPr algn="just"/>
            <a:r>
              <a:rPr lang="en-US" sz="2800" dirty="0"/>
              <a:t>Infusion therapy, use of inotropic and vasopressor </a:t>
            </a:r>
            <a:r>
              <a:rPr lang="en-US" sz="2800" dirty="0" smtClean="0"/>
              <a:t>drugs</a:t>
            </a:r>
          </a:p>
          <a:p>
            <a:pPr algn="just"/>
            <a:r>
              <a:rPr lang="en-US" sz="2800" dirty="0"/>
              <a:t>Endovascular interventions for cardiogenic </a:t>
            </a:r>
            <a:r>
              <a:rPr lang="en-US" sz="2800" dirty="0" smtClean="0"/>
              <a:t>shock</a:t>
            </a:r>
          </a:p>
          <a:p>
            <a:pPr algn="just"/>
            <a:r>
              <a:rPr lang="en-US" sz="2800" dirty="0"/>
              <a:t>Mechanical support of blood circulation in cardiogenic shock against the background of acute coronary </a:t>
            </a:r>
            <a:r>
              <a:rPr lang="en-US" sz="2800" dirty="0" smtClean="0"/>
              <a:t>syndrome</a:t>
            </a:r>
          </a:p>
          <a:p>
            <a:pPr algn="just"/>
            <a:r>
              <a:rPr lang="en-US" sz="2800" dirty="0"/>
              <a:t>Optimization and stabilization </a:t>
            </a:r>
            <a:r>
              <a:rPr lang="en-US" sz="2800" dirty="0" smtClean="0"/>
              <a:t>phases</a:t>
            </a:r>
          </a:p>
          <a:p>
            <a:pPr algn="just"/>
            <a:r>
              <a:rPr lang="en-US" sz="2800" dirty="0"/>
              <a:t>Recovery phase, or multiple organ failure therapy </a:t>
            </a:r>
            <a:r>
              <a:rPr lang="en-US" sz="2800" dirty="0" smtClean="0"/>
              <a:t>phase</a:t>
            </a:r>
          </a:p>
          <a:p>
            <a:pPr algn="just"/>
            <a:r>
              <a:rPr lang="en-US" sz="2800" dirty="0"/>
              <a:t>Follow-up maintenance therapy</a:t>
            </a:r>
            <a:endParaRPr lang="ru-RU" sz="2800" dirty="0"/>
          </a:p>
        </p:txBody>
      </p:sp>
    </p:spTree>
    <p:extLst>
      <p:ext uri="{BB962C8B-B14F-4D97-AF65-F5344CB8AC3E}">
        <p14:creationId xmlns:p14="http://schemas.microsoft.com/office/powerpoint/2010/main" val="2513204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10972800" cy="914400"/>
          </a:xfrm>
        </p:spPr>
        <p:txBody>
          <a:bodyPr>
            <a:normAutofit fontScale="90000"/>
          </a:bodyPr>
          <a:lstStyle/>
          <a:p>
            <a:r>
              <a:rPr lang="en-US" sz="4000" dirty="0" smtClean="0"/>
              <a:t/>
            </a:r>
            <a:br>
              <a:rPr lang="en-US" sz="4000" dirty="0" smtClean="0"/>
            </a:br>
            <a:r>
              <a:rPr lang="en-US" sz="4000" dirty="0" smtClean="0"/>
              <a:t>Resuscitation </a:t>
            </a:r>
            <a:r>
              <a:rPr lang="en-US" sz="4000" dirty="0"/>
              <a:t>phase</a:t>
            </a:r>
            <a:r>
              <a:rPr lang="en-US" dirty="0"/>
              <a:t/>
            </a:r>
            <a:br>
              <a:rPr lang="en-US" dirty="0"/>
            </a:br>
            <a:endParaRPr lang="ru-RU" dirty="0"/>
          </a:p>
        </p:txBody>
      </p:sp>
      <p:sp>
        <p:nvSpPr>
          <p:cNvPr id="3" name="Объект 2"/>
          <p:cNvSpPr>
            <a:spLocks noGrp="1"/>
          </p:cNvSpPr>
          <p:nvPr>
            <p:ph idx="1"/>
          </p:nvPr>
        </p:nvSpPr>
        <p:spPr>
          <a:xfrm>
            <a:off x="76200" y="914400"/>
            <a:ext cx="12039600" cy="5943600"/>
          </a:xfrm>
        </p:spPr>
        <p:txBody>
          <a:bodyPr>
            <a:normAutofit/>
          </a:bodyPr>
          <a:lstStyle/>
          <a:p>
            <a:pPr algn="just"/>
            <a:r>
              <a:rPr lang="en-US" sz="2400" dirty="0"/>
              <a:t>requires an immediate response with the establishment of the cause of </a:t>
            </a:r>
            <a:r>
              <a:rPr lang="en-US" sz="2400" dirty="0" smtClean="0"/>
              <a:t>CS, </a:t>
            </a:r>
            <a:r>
              <a:rPr lang="en-US" sz="2400" dirty="0"/>
              <a:t>the determination of the hemodynamic variant of shock and the full range of diagnostic </a:t>
            </a:r>
            <a:r>
              <a:rPr lang="en-US" sz="2400" dirty="0" smtClean="0"/>
              <a:t>measures</a:t>
            </a:r>
            <a:endParaRPr lang="ru-RU" sz="2400" dirty="0" smtClean="0"/>
          </a:p>
          <a:p>
            <a:pPr algn="just"/>
            <a:endParaRPr lang="en-US" sz="2400" dirty="0"/>
          </a:p>
          <a:p>
            <a:pPr algn="just"/>
            <a:r>
              <a:rPr lang="en-US" sz="2400" dirty="0"/>
              <a:t>Invasive blood pressure monitoring with the study of the gas composition and acid-base state of the </a:t>
            </a:r>
            <a:r>
              <a:rPr lang="en-US" sz="2400" dirty="0" smtClean="0"/>
              <a:t>blood</a:t>
            </a:r>
            <a:endParaRPr lang="ru-RU" sz="2400" dirty="0" smtClean="0"/>
          </a:p>
          <a:p>
            <a:pPr marL="0" indent="0" algn="just">
              <a:buNone/>
            </a:pPr>
            <a:endParaRPr lang="ru-RU" sz="2400" dirty="0" smtClean="0"/>
          </a:p>
          <a:p>
            <a:pPr algn="just"/>
            <a:r>
              <a:rPr lang="en-US" sz="2400" dirty="0"/>
              <a:t>Mandatory are the study of central venous saturation, the use of the BLUE (The bedside lung ultrasound in emergency) and RACE (Rapid assessment by cardiac echocardiography) protocols for the initial assessment of the echocardiographic picture of </a:t>
            </a:r>
            <a:r>
              <a:rPr lang="en-US" sz="2400" dirty="0" err="1"/>
              <a:t>intracardiac</a:t>
            </a:r>
            <a:r>
              <a:rPr lang="en-US" sz="2400" dirty="0"/>
              <a:t> hemodynamics, presence / absence of myocardial hypo- / akinesis, presence of fluids in serous cavities to clarify the cause of shock and its variant</a:t>
            </a:r>
            <a:endParaRPr lang="ru-RU" sz="2400" dirty="0"/>
          </a:p>
        </p:txBody>
      </p:sp>
    </p:spTree>
    <p:extLst>
      <p:ext uri="{BB962C8B-B14F-4D97-AF65-F5344CB8AC3E}">
        <p14:creationId xmlns:p14="http://schemas.microsoft.com/office/powerpoint/2010/main" val="3055809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457200" lvl="0" indent="-457200">
              <a:spcBef>
                <a:spcPct val="20000"/>
              </a:spcBef>
            </a:pPr>
            <a:r>
              <a:rPr lang="en-US" sz="3600" dirty="0">
                <a:solidFill>
                  <a:prstClr val="white"/>
                </a:solidFill>
                <a:ea typeface="+mn-ea"/>
              </a:rPr>
              <a:t>Infusion therapy, use of inotropic and vasopressor drugs</a:t>
            </a:r>
            <a:r>
              <a:rPr lang="en-US" sz="2800" dirty="0">
                <a:solidFill>
                  <a:prstClr val="white"/>
                </a:solidFill>
                <a:ea typeface="+mn-ea"/>
              </a:rPr>
              <a:t/>
            </a:r>
            <a:br>
              <a:rPr lang="en-US" sz="2800" dirty="0">
                <a:solidFill>
                  <a:prstClr val="white"/>
                </a:solidFill>
                <a:ea typeface="+mn-ea"/>
              </a:rPr>
            </a:br>
            <a:endParaRPr lang="ru-RU" dirty="0"/>
          </a:p>
        </p:txBody>
      </p:sp>
      <p:sp>
        <p:nvSpPr>
          <p:cNvPr id="3" name="Объект 2"/>
          <p:cNvSpPr>
            <a:spLocks noGrp="1"/>
          </p:cNvSpPr>
          <p:nvPr>
            <p:ph idx="1"/>
          </p:nvPr>
        </p:nvSpPr>
        <p:spPr>
          <a:xfrm>
            <a:off x="609600" y="1600200"/>
            <a:ext cx="11277600" cy="5029199"/>
          </a:xfrm>
        </p:spPr>
        <p:txBody>
          <a:bodyPr/>
          <a:lstStyle/>
          <a:p>
            <a:r>
              <a:rPr lang="en-US" dirty="0"/>
              <a:t>Crystalloid infusion is recommended as first-line </a:t>
            </a:r>
            <a:r>
              <a:rPr lang="en-US" dirty="0" smtClean="0"/>
              <a:t>drugs</a:t>
            </a:r>
            <a:r>
              <a:rPr lang="ru-RU" dirty="0" smtClean="0"/>
              <a:t> </a:t>
            </a:r>
            <a:r>
              <a:rPr lang="ru-RU" sz="2400" dirty="0" smtClean="0"/>
              <a:t>(</a:t>
            </a:r>
            <a:r>
              <a:rPr lang="en-US" sz="2400" dirty="0"/>
              <a:t>Isotonic (0.85-0.9%) sodium chloride </a:t>
            </a:r>
            <a:r>
              <a:rPr lang="en-US" sz="2400" dirty="0" smtClean="0"/>
              <a:t>solution</a:t>
            </a:r>
            <a:r>
              <a:rPr lang="ru-RU" sz="2400" dirty="0" smtClean="0"/>
              <a:t>, </a:t>
            </a:r>
            <a:r>
              <a:rPr lang="en-US" sz="2400" dirty="0" smtClean="0"/>
              <a:t>ionosteril</a:t>
            </a:r>
            <a:r>
              <a:rPr lang="ru-RU" sz="2400" dirty="0" smtClean="0"/>
              <a:t>, </a:t>
            </a:r>
            <a:r>
              <a:rPr lang="en-US" sz="2400" dirty="0" smtClean="0"/>
              <a:t>Quartasol</a:t>
            </a:r>
            <a:r>
              <a:rPr lang="ru-RU" sz="2400" dirty="0" smtClean="0"/>
              <a:t>, </a:t>
            </a:r>
            <a:r>
              <a:rPr lang="en-US" sz="2400" dirty="0" smtClean="0"/>
              <a:t>Lactasol</a:t>
            </a:r>
            <a:r>
              <a:rPr lang="ru-RU" sz="2400" dirty="0" smtClean="0"/>
              <a:t>)</a:t>
            </a:r>
          </a:p>
          <a:p>
            <a:pPr algn="just"/>
            <a:r>
              <a:rPr lang="en-US" dirty="0"/>
              <a:t>Inotropic drugs may be prescribed to increase cardiac output, blood pressure and correct </a:t>
            </a:r>
            <a:r>
              <a:rPr lang="en-US" dirty="0" smtClean="0"/>
              <a:t>hypoperfusion</a:t>
            </a:r>
            <a:endParaRPr lang="ru-RU" dirty="0" smtClean="0"/>
          </a:p>
          <a:p>
            <a:pPr algn="just"/>
            <a:r>
              <a:rPr lang="en-US" dirty="0" smtClean="0"/>
              <a:t>Vasopressors</a:t>
            </a:r>
            <a:endParaRPr lang="ru-RU" dirty="0" smtClean="0"/>
          </a:p>
          <a:p>
            <a:pPr marL="0" indent="0" algn="just">
              <a:buNone/>
            </a:pPr>
            <a:endParaRPr lang="ru-RU" dirty="0"/>
          </a:p>
          <a:p>
            <a:pPr marL="0" indent="0" algn="just">
              <a:buNone/>
            </a:pPr>
            <a:r>
              <a:rPr lang="en-US" dirty="0"/>
              <a:t>A summary selection of drugs for inotropic and vasopressor support is given below.</a:t>
            </a:r>
            <a:endParaRPr lang="ru-RU" dirty="0"/>
          </a:p>
        </p:txBody>
      </p:sp>
    </p:spTree>
    <p:extLst>
      <p:ext uri="{BB962C8B-B14F-4D97-AF65-F5344CB8AC3E}">
        <p14:creationId xmlns:p14="http://schemas.microsoft.com/office/powerpoint/2010/main" val="1206735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6200" y="76200"/>
            <a:ext cx="12115800" cy="1066800"/>
          </a:xfrm>
        </p:spPr>
        <p:txBody>
          <a:bodyPr>
            <a:noAutofit/>
          </a:bodyPr>
          <a:lstStyle/>
          <a:p>
            <a:r>
              <a:rPr lang="en-US" sz="2800" dirty="0">
                <a:solidFill>
                  <a:schemeClr val="bg1"/>
                </a:solidFill>
              </a:rPr>
              <a:t>Mechanism of Action and Hemodynamic Effects of Common Vasoactive Medications in CS</a:t>
            </a:r>
            <a:endParaRPr lang="ru-RU" sz="2800" dirty="0">
              <a:solidFill>
                <a:schemeClr val="bg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91475671"/>
              </p:ext>
            </p:extLst>
          </p:nvPr>
        </p:nvGraphicFramePr>
        <p:xfrm>
          <a:off x="76200" y="1143000"/>
          <a:ext cx="12039600" cy="5486400"/>
        </p:xfrm>
        <a:graphic>
          <a:graphicData uri="http://schemas.openxmlformats.org/drawingml/2006/table">
            <a:tbl>
              <a:tblPr firstRow="1" bandRow="1">
                <a:tableStyleId>{5C22544A-7EE6-4342-B048-85BDC9FD1C3A}</a:tableStyleId>
              </a:tblPr>
              <a:tblGrid>
                <a:gridCol w="2407920">
                  <a:extLst>
                    <a:ext uri="{9D8B030D-6E8A-4147-A177-3AD203B41FA5}">
                      <a16:colId xmlns:a16="http://schemas.microsoft.com/office/drawing/2014/main" val="3211023835"/>
                    </a:ext>
                  </a:extLst>
                </a:gridCol>
                <a:gridCol w="2407920">
                  <a:extLst>
                    <a:ext uri="{9D8B030D-6E8A-4147-A177-3AD203B41FA5}">
                      <a16:colId xmlns:a16="http://schemas.microsoft.com/office/drawing/2014/main" val="2801700570"/>
                    </a:ext>
                  </a:extLst>
                </a:gridCol>
                <a:gridCol w="2407920">
                  <a:extLst>
                    <a:ext uri="{9D8B030D-6E8A-4147-A177-3AD203B41FA5}">
                      <a16:colId xmlns:a16="http://schemas.microsoft.com/office/drawing/2014/main" val="3820379393"/>
                    </a:ext>
                  </a:extLst>
                </a:gridCol>
                <a:gridCol w="2407920">
                  <a:extLst>
                    <a:ext uri="{9D8B030D-6E8A-4147-A177-3AD203B41FA5}">
                      <a16:colId xmlns:a16="http://schemas.microsoft.com/office/drawing/2014/main" val="438605769"/>
                    </a:ext>
                  </a:extLst>
                </a:gridCol>
                <a:gridCol w="2407920">
                  <a:extLst>
                    <a:ext uri="{9D8B030D-6E8A-4147-A177-3AD203B41FA5}">
                      <a16:colId xmlns:a16="http://schemas.microsoft.com/office/drawing/2014/main" val="915983387"/>
                    </a:ext>
                  </a:extLst>
                </a:gridCol>
              </a:tblGrid>
              <a:tr h="454172">
                <a:tc>
                  <a:txBody>
                    <a:bodyPr/>
                    <a:lstStyle/>
                    <a:p>
                      <a:r>
                        <a:rPr lang="en-US" dirty="0" smtClean="0"/>
                        <a:t>Medication</a:t>
                      </a:r>
                      <a:endParaRPr lang="ru-RU" dirty="0"/>
                    </a:p>
                  </a:txBody>
                  <a:tcPr/>
                </a:tc>
                <a:tc>
                  <a:txBody>
                    <a:bodyPr/>
                    <a:lstStyle/>
                    <a:p>
                      <a:r>
                        <a:rPr lang="en-US" dirty="0" smtClean="0"/>
                        <a:t>Usual Infusion Dose</a:t>
                      </a:r>
                      <a:endParaRPr lang="ru-RU" dirty="0"/>
                    </a:p>
                  </a:txBody>
                  <a:tcPr/>
                </a:tc>
                <a:tc>
                  <a:txBody>
                    <a:bodyPr/>
                    <a:lstStyle/>
                    <a:p>
                      <a:r>
                        <a:rPr lang="en-US" dirty="0" smtClean="0"/>
                        <a:t>Receptor Binding</a:t>
                      </a:r>
                      <a:r>
                        <a:rPr lang="ru-RU" dirty="0" smtClean="0"/>
                        <a:t> (</a:t>
                      </a:r>
                      <a:r>
                        <a:rPr lang="el-GR" dirty="0" smtClean="0"/>
                        <a:t>α</a:t>
                      </a:r>
                      <a:r>
                        <a:rPr lang="ru-RU" dirty="0" smtClean="0"/>
                        <a:t>1)</a:t>
                      </a:r>
                      <a:endParaRPr lang="ru-RU" dirty="0"/>
                    </a:p>
                  </a:txBody>
                  <a:tcPr/>
                </a:tc>
                <a:tc>
                  <a:txBody>
                    <a:bodyPr/>
                    <a:lstStyle/>
                    <a:p>
                      <a:r>
                        <a:rPr lang="en-US" dirty="0" smtClean="0"/>
                        <a:t>Receptor Binding</a:t>
                      </a:r>
                      <a:r>
                        <a:rPr lang="ru-RU" dirty="0" smtClean="0"/>
                        <a:t> </a:t>
                      </a:r>
                      <a:r>
                        <a:rPr lang="el-GR" dirty="0" smtClean="0"/>
                        <a:t>β</a:t>
                      </a:r>
                      <a:r>
                        <a:rPr lang="ru-RU" dirty="0" smtClean="0"/>
                        <a:t>1</a:t>
                      </a:r>
                      <a:endParaRPr lang="ru-RU" dirty="0"/>
                    </a:p>
                  </a:txBody>
                  <a:tcPr/>
                </a:tc>
                <a:tc>
                  <a:txBody>
                    <a:bodyPr/>
                    <a:lstStyle/>
                    <a:p>
                      <a:r>
                        <a:rPr lang="en-US" dirty="0" smtClean="0"/>
                        <a:t>Receptor Binding</a:t>
                      </a:r>
                      <a:r>
                        <a:rPr lang="ru-RU" dirty="0" smtClean="0"/>
                        <a:t> </a:t>
                      </a:r>
                      <a:r>
                        <a:rPr lang="el-GR" dirty="0" smtClean="0"/>
                        <a:t>β</a:t>
                      </a:r>
                      <a:r>
                        <a:rPr lang="ru-RU" dirty="0" smtClean="0"/>
                        <a:t>2</a:t>
                      </a:r>
                      <a:endParaRPr lang="ru-RU" dirty="0"/>
                    </a:p>
                  </a:txBody>
                  <a:tcPr/>
                </a:tc>
                <a:extLst>
                  <a:ext uri="{0D108BD9-81ED-4DB2-BD59-A6C34878D82A}">
                    <a16:rowId xmlns:a16="http://schemas.microsoft.com/office/drawing/2014/main" val="1175154761"/>
                  </a:ext>
                </a:extLst>
              </a:tr>
              <a:tr h="454172">
                <a:tc>
                  <a:txBody>
                    <a:bodyPr/>
                    <a:lstStyle/>
                    <a:p>
                      <a:r>
                        <a:rPr lang="en-US" dirty="0" smtClean="0"/>
                        <a:t>Dopamine</a:t>
                      </a:r>
                      <a:endParaRPr lang="ru-RU" dirty="0"/>
                    </a:p>
                  </a:txBody>
                  <a:tcPr/>
                </a:tc>
                <a:tc>
                  <a:txBody>
                    <a:bodyPr/>
                    <a:lstStyle/>
                    <a:p>
                      <a:r>
                        <a:rPr lang="el-GR" dirty="0" smtClean="0"/>
                        <a:t>0.5–2 μ</a:t>
                      </a:r>
                      <a:r>
                        <a:rPr lang="en-US" dirty="0" smtClean="0"/>
                        <a:t>g·kg−1·min−1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extLst>
                  <a:ext uri="{0D108BD9-81ED-4DB2-BD59-A6C34878D82A}">
                    <a16:rowId xmlns:a16="http://schemas.microsoft.com/office/drawing/2014/main" val="1328441726"/>
                  </a:ext>
                </a:extLst>
              </a:tr>
              <a:tr h="699425">
                <a:tc>
                  <a:txBody>
                    <a:bodyPr/>
                    <a:lstStyle/>
                    <a:p>
                      <a:r>
                        <a:rPr lang="en-US" dirty="0" smtClean="0"/>
                        <a:t>Norepinephrine</a:t>
                      </a:r>
                      <a:endParaRPr lang="ru-RU" dirty="0"/>
                    </a:p>
                  </a:txBody>
                  <a:tcPr/>
                </a:tc>
                <a:tc>
                  <a:txBody>
                    <a:bodyPr/>
                    <a:lstStyle/>
                    <a:p>
                      <a:r>
                        <a:rPr lang="el-GR" dirty="0" smtClean="0"/>
                        <a:t>0.05–0.4 μ</a:t>
                      </a:r>
                      <a:r>
                        <a:rPr lang="en-US" dirty="0" smtClean="0"/>
                        <a:t>g·kg−1·min−1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extLst>
                  <a:ext uri="{0D108BD9-81ED-4DB2-BD59-A6C34878D82A}">
                    <a16:rowId xmlns:a16="http://schemas.microsoft.com/office/drawing/2014/main" val="499852260"/>
                  </a:ext>
                </a:extLst>
              </a:tr>
              <a:tr h="699425">
                <a:tc>
                  <a:txBody>
                    <a:bodyPr/>
                    <a:lstStyle/>
                    <a:p>
                      <a:r>
                        <a:rPr lang="en-US" dirty="0" smtClean="0"/>
                        <a:t>Epinephrine</a:t>
                      </a:r>
                      <a:endParaRPr lang="ru-RU" dirty="0"/>
                    </a:p>
                  </a:txBody>
                  <a:tcPr/>
                </a:tc>
                <a:tc>
                  <a:txBody>
                    <a:bodyPr/>
                    <a:lstStyle/>
                    <a:p>
                      <a:r>
                        <a:rPr lang="el-GR" dirty="0" smtClean="0"/>
                        <a:t>0.01–0.5 μ</a:t>
                      </a:r>
                      <a:r>
                        <a:rPr lang="en-US" dirty="0" smtClean="0"/>
                        <a:t>g·kg−1·min−1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extLst>
                  <a:ext uri="{0D108BD9-81ED-4DB2-BD59-A6C34878D82A}">
                    <a16:rowId xmlns:a16="http://schemas.microsoft.com/office/drawing/2014/main" val="1739845176"/>
                  </a:ext>
                </a:extLst>
              </a:tr>
              <a:tr h="454172">
                <a:tc>
                  <a:txBody>
                    <a:bodyPr/>
                    <a:lstStyle/>
                    <a:p>
                      <a:r>
                        <a:rPr lang="en-US" dirty="0" smtClean="0"/>
                        <a:t>Phenylephrine </a:t>
                      </a:r>
                      <a:endParaRPr lang="ru-RU" dirty="0"/>
                    </a:p>
                  </a:txBody>
                  <a:tcPr/>
                </a:tc>
                <a:tc>
                  <a:txBody>
                    <a:bodyPr/>
                    <a:lstStyle/>
                    <a:p>
                      <a:r>
                        <a:rPr lang="el-GR" dirty="0" smtClean="0"/>
                        <a:t>0.1–10 μ</a:t>
                      </a:r>
                      <a:r>
                        <a:rPr lang="en-US" dirty="0" smtClean="0"/>
                        <a:t>g·kg−1·min−1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extLst>
                  <a:ext uri="{0D108BD9-81ED-4DB2-BD59-A6C34878D82A}">
                    <a16:rowId xmlns:a16="http://schemas.microsoft.com/office/drawing/2014/main" val="3269992871"/>
                  </a:ext>
                </a:extLst>
              </a:tr>
              <a:tr h="1135431">
                <a:tc>
                  <a:txBody>
                    <a:bodyPr/>
                    <a:lstStyle/>
                    <a:p>
                      <a:r>
                        <a:rPr lang="en-US" dirty="0" smtClean="0"/>
                        <a:t>Vasopressin</a:t>
                      </a:r>
                      <a:endParaRPr lang="ru-RU" dirty="0"/>
                    </a:p>
                  </a:txBody>
                  <a:tcPr/>
                </a:tc>
                <a:tc>
                  <a:txBody>
                    <a:bodyPr/>
                    <a:lstStyle/>
                    <a:p>
                      <a:r>
                        <a:rPr lang="en-US" dirty="0" smtClean="0"/>
                        <a:t>0.02–0.04 U/min</a:t>
                      </a:r>
                      <a:endParaRPr lang="ru-RU" dirty="0"/>
                    </a:p>
                  </a:txBody>
                  <a:tcPr/>
                </a:tc>
                <a:tc>
                  <a:txBody>
                    <a:bodyPr/>
                    <a:lstStyle/>
                    <a:p>
                      <a:r>
                        <a:rPr lang="en-US" dirty="0" smtClean="0"/>
                        <a:t>Stimulates V1</a:t>
                      </a:r>
                    </a:p>
                    <a:p>
                      <a:r>
                        <a:rPr lang="en-US" dirty="0" smtClean="0"/>
                        <a:t> receptors in vascular smooth muscle</a:t>
                      </a:r>
                      <a:endParaRPr lang="ru-RU" dirty="0"/>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2938459002"/>
                  </a:ext>
                </a:extLst>
              </a:tr>
              <a:tr h="454172">
                <a:tc>
                  <a:txBody>
                    <a:bodyPr/>
                    <a:lstStyle/>
                    <a:p>
                      <a:r>
                        <a:rPr lang="en-US" dirty="0" err="1" smtClean="0"/>
                        <a:t>Dobutamine</a:t>
                      </a:r>
                      <a:endParaRPr lang="ru-RU" dirty="0"/>
                    </a:p>
                  </a:txBody>
                  <a:tcPr/>
                </a:tc>
                <a:tc>
                  <a:txBody>
                    <a:bodyPr/>
                    <a:lstStyle/>
                    <a:p>
                      <a:r>
                        <a:rPr lang="el-GR" dirty="0" smtClean="0"/>
                        <a:t>2.5–20 μ</a:t>
                      </a:r>
                      <a:r>
                        <a:rPr lang="en-US" dirty="0" smtClean="0"/>
                        <a:t>g·kg−1·min−1</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extLst>
                  <a:ext uri="{0D108BD9-81ED-4DB2-BD59-A6C34878D82A}">
                    <a16:rowId xmlns:a16="http://schemas.microsoft.com/office/drawing/2014/main" val="1262724504"/>
                  </a:ext>
                </a:extLst>
              </a:tr>
              <a:tr h="1135431">
                <a:tc>
                  <a:txBody>
                    <a:bodyPr/>
                    <a:lstStyle/>
                    <a:p>
                      <a:r>
                        <a:rPr lang="en-US" dirty="0" err="1" smtClean="0"/>
                        <a:t>Levosimendan</a:t>
                      </a:r>
                      <a:endParaRPr lang="ru-RU" dirty="0"/>
                    </a:p>
                  </a:txBody>
                  <a:tcPr/>
                </a:tc>
                <a:tc>
                  <a:txBody>
                    <a:bodyPr/>
                    <a:lstStyle/>
                    <a:p>
                      <a:r>
                        <a:rPr lang="el-GR" dirty="0" smtClean="0"/>
                        <a:t>0.05–0.2 μ</a:t>
                      </a:r>
                      <a:r>
                        <a:rPr lang="en-US" dirty="0" smtClean="0"/>
                        <a:t>g·kg−1·min−1</a:t>
                      </a:r>
                      <a:endParaRPr lang="ru-RU" dirty="0"/>
                    </a:p>
                  </a:txBody>
                  <a:tcPr/>
                </a:tc>
                <a:tc>
                  <a:txBody>
                    <a:bodyPr/>
                    <a:lstStyle/>
                    <a:p>
                      <a:r>
                        <a:rPr lang="en-US" dirty="0" smtClean="0"/>
                        <a:t>Myofilament Ca2+ sensitizer, PD-3 inhibitor</a:t>
                      </a:r>
                      <a:endParaRPr lang="ru-RU" dirty="0"/>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677107559"/>
                  </a:ext>
                </a:extLst>
              </a:tr>
            </a:tbl>
          </a:graphicData>
        </a:graphic>
      </p:graphicFrame>
    </p:spTree>
    <p:extLst>
      <p:ext uri="{BB962C8B-B14F-4D97-AF65-F5344CB8AC3E}">
        <p14:creationId xmlns:p14="http://schemas.microsoft.com/office/powerpoint/2010/main" val="1656288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399" y="0"/>
            <a:ext cx="11887201" cy="461665"/>
          </a:xfrm>
          <a:prstGeom prst="rect">
            <a:avLst/>
          </a:prstGeom>
        </p:spPr>
        <p:txBody>
          <a:bodyPr wrap="square">
            <a:spAutoFit/>
          </a:bodyPr>
          <a:lstStyle/>
          <a:p>
            <a:pPr algn="ctr"/>
            <a:r>
              <a:rPr lang="en-US" sz="2400" dirty="0">
                <a:solidFill>
                  <a:schemeClr val="bg1"/>
                </a:solidFill>
              </a:rPr>
              <a:t>Initial Vasoactive Management Considerations in Types of CS</a:t>
            </a:r>
            <a:endParaRPr lang="ru-RU" sz="2400" dirty="0">
              <a:solidFill>
                <a:schemeClr val="bg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98631312"/>
              </p:ext>
            </p:extLst>
          </p:nvPr>
        </p:nvGraphicFramePr>
        <p:xfrm>
          <a:off x="152399" y="437085"/>
          <a:ext cx="11963401" cy="5919865"/>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val="2959743996"/>
                    </a:ext>
                  </a:extLst>
                </a:gridCol>
                <a:gridCol w="3429000">
                  <a:extLst>
                    <a:ext uri="{9D8B030D-6E8A-4147-A177-3AD203B41FA5}">
                      <a16:colId xmlns:a16="http://schemas.microsoft.com/office/drawing/2014/main" val="2062183535"/>
                    </a:ext>
                  </a:extLst>
                </a:gridCol>
                <a:gridCol w="5943600">
                  <a:extLst>
                    <a:ext uri="{9D8B030D-6E8A-4147-A177-3AD203B41FA5}">
                      <a16:colId xmlns:a16="http://schemas.microsoft.com/office/drawing/2014/main" val="34928942"/>
                    </a:ext>
                  </a:extLst>
                </a:gridCol>
              </a:tblGrid>
              <a:tr h="396223">
                <a:tc>
                  <a:txBody>
                    <a:bodyPr/>
                    <a:lstStyle/>
                    <a:p>
                      <a:r>
                        <a:rPr lang="en-US" dirty="0" smtClean="0"/>
                        <a:t>Cause or Presentation</a:t>
                      </a:r>
                      <a:r>
                        <a:rPr lang="ru-RU" dirty="0" smtClean="0"/>
                        <a:t> </a:t>
                      </a:r>
                      <a:r>
                        <a:rPr lang="en-US" dirty="0" smtClean="0"/>
                        <a:t>CS</a:t>
                      </a:r>
                    </a:p>
                  </a:txBody>
                  <a:tcPr/>
                </a:tc>
                <a:tc>
                  <a:txBody>
                    <a:bodyPr/>
                    <a:lstStyle/>
                    <a:p>
                      <a:r>
                        <a:rPr lang="en-US" dirty="0" smtClean="0"/>
                        <a:t>Vasoactive Management</a:t>
                      </a:r>
                    </a:p>
                  </a:txBody>
                  <a:tcPr/>
                </a:tc>
                <a:tc>
                  <a:txBody>
                    <a:bodyPr/>
                    <a:lstStyle/>
                    <a:p>
                      <a:pPr algn="just"/>
                      <a:r>
                        <a:rPr lang="en-US" dirty="0" smtClean="0"/>
                        <a:t>Hemodynamic Rationale</a:t>
                      </a:r>
                      <a:endParaRPr lang="ru-RU" dirty="0"/>
                    </a:p>
                  </a:txBody>
                  <a:tcPr/>
                </a:tc>
                <a:extLst>
                  <a:ext uri="{0D108BD9-81ED-4DB2-BD59-A6C34878D82A}">
                    <a16:rowId xmlns:a16="http://schemas.microsoft.com/office/drawing/2014/main" val="174304395"/>
                  </a:ext>
                </a:extLst>
              </a:tr>
              <a:tr h="1779318">
                <a:tc>
                  <a:txBody>
                    <a:bodyPr/>
                    <a:lstStyle/>
                    <a:p>
                      <a:r>
                        <a:rPr lang="en-US" dirty="0" smtClean="0"/>
                        <a:t>Classic wet and cold</a:t>
                      </a:r>
                      <a:endParaRPr lang="ru-RU" dirty="0"/>
                    </a:p>
                  </a:txBody>
                  <a:tcPr/>
                </a:tc>
                <a:tc>
                  <a:txBody>
                    <a:bodyPr/>
                    <a:lstStyle/>
                    <a:p>
                      <a:r>
                        <a:rPr lang="en-US" dirty="0" smtClean="0"/>
                        <a:t>Norepinephrine or dopamine</a:t>
                      </a:r>
                    </a:p>
                    <a:p>
                      <a:r>
                        <a:rPr lang="en-US" dirty="0" smtClean="0"/>
                        <a:t>Inotropic agent</a:t>
                      </a:r>
                      <a:endParaRPr lang="ru-RU" dirty="0"/>
                    </a:p>
                  </a:txBody>
                  <a:tcPr/>
                </a:tc>
                <a:tc>
                  <a:txBody>
                    <a:bodyPr/>
                    <a:lstStyle/>
                    <a:p>
                      <a:pPr algn="just"/>
                      <a:r>
                        <a:rPr lang="en-US" dirty="0" smtClean="0"/>
                        <a:t>This subtype has low CI and high SVR. Consider hemodynamic stabilization with</a:t>
                      </a:r>
                      <a:r>
                        <a:rPr lang="ru-RU" baseline="0" dirty="0" smtClean="0"/>
                        <a:t> </a:t>
                      </a:r>
                      <a:r>
                        <a:rPr lang="en-US" dirty="0" smtClean="0"/>
                        <a:t>norepinephrine (preferred in ↑HR or arrhythmias) or dopamine (↓HR preferred but</a:t>
                      </a:r>
                    </a:p>
                    <a:p>
                      <a:pPr algn="just"/>
                      <a:r>
                        <a:rPr lang="en-US" dirty="0" smtClean="0"/>
                        <a:t>associated with higher risk of arrhythmias)</a:t>
                      </a:r>
                    </a:p>
                    <a:p>
                      <a:pPr algn="just"/>
                      <a:r>
                        <a:rPr lang="en-US" dirty="0" smtClean="0"/>
                        <a:t>Consider addition of inotropic agent when stabilized and after revascularization</a:t>
                      </a:r>
                      <a:r>
                        <a:rPr lang="ru-RU" dirty="0" smtClean="0"/>
                        <a:t> </a:t>
                      </a:r>
                      <a:r>
                        <a:rPr lang="en-US" dirty="0" smtClean="0"/>
                        <a:t>(MI only)</a:t>
                      </a:r>
                      <a:endParaRPr lang="ru-RU" dirty="0"/>
                    </a:p>
                  </a:txBody>
                  <a:tcPr/>
                </a:tc>
                <a:extLst>
                  <a:ext uri="{0D108BD9-81ED-4DB2-BD59-A6C34878D82A}">
                    <a16:rowId xmlns:a16="http://schemas.microsoft.com/office/drawing/2014/main" val="3661699862"/>
                  </a:ext>
                </a:extLst>
              </a:tr>
              <a:tr h="1716166">
                <a:tc>
                  <a:txBody>
                    <a:bodyPr/>
                    <a:lstStyle/>
                    <a:p>
                      <a:r>
                        <a:rPr lang="en-US" dirty="0" smtClean="0"/>
                        <a:t>Euvolemic cold and dry</a:t>
                      </a:r>
                      <a:endParaRPr lang="ru-RU" dirty="0"/>
                    </a:p>
                  </a:txBody>
                  <a:tcPr/>
                </a:tc>
                <a:tc>
                  <a:txBody>
                    <a:bodyPr/>
                    <a:lstStyle/>
                    <a:p>
                      <a:r>
                        <a:rPr lang="en-US" dirty="0" smtClean="0"/>
                        <a:t>Norepinephrine or dopamine</a:t>
                      </a:r>
                      <a:r>
                        <a:rPr lang="ru-RU" baseline="0" dirty="0" smtClean="0"/>
                        <a:t> </a:t>
                      </a:r>
                      <a:r>
                        <a:rPr lang="en-US" dirty="0" smtClean="0"/>
                        <a:t>Inotropic agent</a:t>
                      </a:r>
                      <a:r>
                        <a:rPr lang="ru-RU" dirty="0" smtClean="0"/>
                        <a:t>.</a:t>
                      </a:r>
                      <a:r>
                        <a:rPr lang="ru-RU" baseline="0" dirty="0" smtClean="0"/>
                        <a:t> </a:t>
                      </a:r>
                      <a:r>
                        <a:rPr lang="en-US" dirty="0" smtClean="0"/>
                        <a:t>Small fluid boluses</a:t>
                      </a:r>
                      <a:endParaRPr lang="ru-RU" dirty="0"/>
                    </a:p>
                  </a:txBody>
                  <a:tcPr/>
                </a:tc>
                <a:tc>
                  <a:txBody>
                    <a:bodyPr/>
                    <a:lstStyle/>
                    <a:p>
                      <a:r>
                        <a:rPr lang="en-US" dirty="0" smtClean="0"/>
                        <a:t>Consider hemodynamic stabilization with norepinephrine (preferred in ↑HR or</a:t>
                      </a:r>
                      <a:r>
                        <a:rPr lang="ru-RU" dirty="0" smtClean="0"/>
                        <a:t> </a:t>
                      </a:r>
                      <a:r>
                        <a:rPr lang="en-US" dirty="0" smtClean="0"/>
                        <a:t>arrhythmias) or dopamine (↓HR preferred but associated with higher risk of arrhythmias)</a:t>
                      </a:r>
                    </a:p>
                    <a:p>
                      <a:r>
                        <a:rPr lang="en-US" dirty="0" smtClean="0"/>
                        <a:t>Consider addition of inotropic agent when stabilized and after revascularization</a:t>
                      </a:r>
                      <a:r>
                        <a:rPr lang="ru-RU" dirty="0" smtClean="0"/>
                        <a:t> </a:t>
                      </a:r>
                      <a:r>
                        <a:rPr lang="en-US" dirty="0" smtClean="0"/>
                        <a:t>(MI only)</a:t>
                      </a:r>
                      <a:r>
                        <a:rPr lang="ru-RU" dirty="0" smtClean="0"/>
                        <a:t> </a:t>
                      </a:r>
                      <a:r>
                        <a:rPr lang="en-US" dirty="0" smtClean="0"/>
                        <a:t>LVEDP may be low, and patients may tolerate fluid boluses</a:t>
                      </a:r>
                      <a:endParaRPr lang="ru-RU" dirty="0"/>
                    </a:p>
                  </a:txBody>
                  <a:tcPr/>
                </a:tc>
                <a:extLst>
                  <a:ext uri="{0D108BD9-81ED-4DB2-BD59-A6C34878D82A}">
                    <a16:rowId xmlns:a16="http://schemas.microsoft.com/office/drawing/2014/main" val="2638475154"/>
                  </a:ext>
                </a:extLst>
              </a:tr>
              <a:tr h="831614">
                <a:tc>
                  <a:txBody>
                    <a:bodyPr/>
                    <a:lstStyle/>
                    <a:p>
                      <a:r>
                        <a:rPr lang="en-US" dirty="0" smtClean="0"/>
                        <a:t>Vasodilatory warm and</a:t>
                      </a:r>
                    </a:p>
                    <a:p>
                      <a:r>
                        <a:rPr lang="en-US" dirty="0" smtClean="0"/>
                        <a:t>wet or mixed cardiogenic</a:t>
                      </a:r>
                    </a:p>
                    <a:p>
                      <a:r>
                        <a:rPr lang="en-US" dirty="0" smtClean="0"/>
                        <a:t>and vasodilatory</a:t>
                      </a:r>
                      <a:endParaRPr lang="ru-RU" dirty="0"/>
                    </a:p>
                  </a:txBody>
                  <a:tcPr/>
                </a:tc>
                <a:tc>
                  <a:txBody>
                    <a:bodyPr/>
                    <a:lstStyle/>
                    <a:p>
                      <a:r>
                        <a:rPr lang="en-US" dirty="0" smtClean="0"/>
                        <a:t>Norepinephrine</a:t>
                      </a:r>
                    </a:p>
                    <a:p>
                      <a:r>
                        <a:rPr lang="en-US" dirty="0" smtClean="0"/>
                        <a:t>Consider hemodynamics-guided therapy</a:t>
                      </a:r>
                      <a:endParaRPr lang="ru-RU" dirty="0"/>
                    </a:p>
                  </a:txBody>
                  <a:tcPr/>
                </a:tc>
                <a:tc>
                  <a:txBody>
                    <a:bodyPr/>
                    <a:lstStyle/>
                    <a:p>
                      <a:r>
                        <a:rPr lang="en-US" dirty="0" smtClean="0"/>
                        <a:t>This subtype has low SVR</a:t>
                      </a:r>
                    </a:p>
                    <a:p>
                      <a:endParaRPr lang="ru-RU" dirty="0"/>
                    </a:p>
                  </a:txBody>
                  <a:tcPr/>
                </a:tc>
                <a:extLst>
                  <a:ext uri="{0D108BD9-81ED-4DB2-BD59-A6C34878D82A}">
                    <a16:rowId xmlns:a16="http://schemas.microsoft.com/office/drawing/2014/main" val="3134080159"/>
                  </a:ext>
                </a:extLst>
              </a:tr>
              <a:tr h="1092564">
                <a:tc>
                  <a:txBody>
                    <a:bodyPr/>
                    <a:lstStyle/>
                    <a:p>
                      <a:r>
                        <a:rPr lang="en-US" dirty="0" smtClean="0"/>
                        <a:t>RV shock</a:t>
                      </a:r>
                      <a:endParaRPr lang="ru-RU" dirty="0"/>
                    </a:p>
                  </a:txBody>
                  <a:tcPr/>
                </a:tc>
                <a:tc>
                  <a:txBody>
                    <a:bodyPr/>
                    <a:lstStyle/>
                    <a:p>
                      <a:r>
                        <a:rPr lang="en-US" sz="1600" dirty="0" smtClean="0"/>
                        <a:t>Fluid boluses Norepinephrine, dopamine, or vasopressin</a:t>
                      </a:r>
                    </a:p>
                    <a:p>
                      <a:r>
                        <a:rPr lang="en-US" sz="1600" dirty="0" smtClean="0"/>
                        <a:t>Inotropic agents Inhaled pulmonary vasodilators</a:t>
                      </a:r>
                      <a:endParaRPr lang="ru-RU" sz="1600" dirty="0"/>
                    </a:p>
                  </a:txBody>
                  <a:tcPr/>
                </a:tc>
                <a:tc>
                  <a:txBody>
                    <a:bodyPr/>
                    <a:lstStyle/>
                    <a:p>
                      <a:r>
                        <a:rPr lang="en-US" sz="1600" dirty="0" smtClean="0"/>
                        <a:t>Hemodynamic goals include maintaining preload, lowering RV afterload (PVR), treating absolute or relative  bradycardias, and maintaining atrioventricular synchrony</a:t>
                      </a:r>
                    </a:p>
                    <a:p>
                      <a:r>
                        <a:rPr lang="en-US" sz="1600" dirty="0" smtClean="0"/>
                        <a:t>Dopamine (↓HR preferred but associated with arrhythmia risk) </a:t>
                      </a:r>
                    </a:p>
                  </a:txBody>
                  <a:tcPr/>
                </a:tc>
                <a:extLst>
                  <a:ext uri="{0D108BD9-81ED-4DB2-BD59-A6C34878D82A}">
                    <a16:rowId xmlns:a16="http://schemas.microsoft.com/office/drawing/2014/main" val="3844144919"/>
                  </a:ext>
                </a:extLst>
              </a:tr>
            </a:tbl>
          </a:graphicData>
        </a:graphic>
      </p:graphicFrame>
    </p:spTree>
    <p:extLst>
      <p:ext uri="{BB962C8B-B14F-4D97-AF65-F5344CB8AC3E}">
        <p14:creationId xmlns:p14="http://schemas.microsoft.com/office/powerpoint/2010/main" val="167842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868362"/>
          </a:xfrm>
        </p:spPr>
        <p:txBody>
          <a:bodyPr>
            <a:normAutofit/>
          </a:bodyPr>
          <a:lstStyle/>
          <a:p>
            <a:r>
              <a:rPr lang="en-US" dirty="0" smtClean="0"/>
              <a:t>Characteristics </a:t>
            </a:r>
            <a:r>
              <a:rPr lang="en-US" dirty="0"/>
              <a:t>of cardiogenic shock</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89054401"/>
              </p:ext>
            </p:extLst>
          </p:nvPr>
        </p:nvGraphicFramePr>
        <p:xfrm>
          <a:off x="228600" y="1600197"/>
          <a:ext cx="11811000" cy="5105402"/>
        </p:xfrm>
        <a:graphic>
          <a:graphicData uri="http://schemas.openxmlformats.org/drawingml/2006/table">
            <a:tbl>
              <a:tblPr firstRow="1" bandRow="1">
                <a:tableStyleId>{5C22544A-7EE6-4342-B048-85BDC9FD1C3A}</a:tableStyleId>
              </a:tblPr>
              <a:tblGrid>
                <a:gridCol w="5905500">
                  <a:extLst>
                    <a:ext uri="{9D8B030D-6E8A-4147-A177-3AD203B41FA5}">
                      <a16:colId xmlns:a16="http://schemas.microsoft.com/office/drawing/2014/main" val="2263304617"/>
                    </a:ext>
                  </a:extLst>
                </a:gridCol>
                <a:gridCol w="5905500">
                  <a:extLst>
                    <a:ext uri="{9D8B030D-6E8A-4147-A177-3AD203B41FA5}">
                      <a16:colId xmlns:a16="http://schemas.microsoft.com/office/drawing/2014/main" val="2285695937"/>
                    </a:ext>
                  </a:extLst>
                </a:gridCol>
              </a:tblGrid>
              <a:tr h="1301377">
                <a:tc>
                  <a:txBody>
                    <a:bodyPr/>
                    <a:lstStyle/>
                    <a:p>
                      <a:pPr algn="l"/>
                      <a:r>
                        <a:rPr lang="en-US" sz="2400" dirty="0" smtClean="0"/>
                        <a:t>Persistent</a:t>
                      </a:r>
                    </a:p>
                    <a:p>
                      <a:pPr algn="l"/>
                      <a:r>
                        <a:rPr lang="en-US" sz="2400" dirty="0" smtClean="0"/>
                        <a:t>hypotension</a:t>
                      </a:r>
                      <a:endParaRPr lang="ru-RU" sz="2400" dirty="0"/>
                    </a:p>
                  </a:txBody>
                  <a:tcPr/>
                </a:tc>
                <a:tc>
                  <a:txBody>
                    <a:bodyPr/>
                    <a:lstStyle/>
                    <a:p>
                      <a:r>
                        <a:rPr lang="en-US" sz="2400" dirty="0" smtClean="0"/>
                        <a:t>Systolic BP &lt;90</a:t>
                      </a:r>
                    </a:p>
                    <a:p>
                      <a:pPr algn="just"/>
                      <a:r>
                        <a:rPr lang="en-US" sz="2400" dirty="0" smtClean="0"/>
                        <a:t>or MAP &gt; 30 below baseline level</a:t>
                      </a:r>
                    </a:p>
                    <a:p>
                      <a:endParaRPr lang="ru-RU" sz="2400" dirty="0"/>
                    </a:p>
                  </a:txBody>
                  <a:tcPr/>
                </a:tc>
                <a:extLst>
                  <a:ext uri="{0D108BD9-81ED-4DB2-BD59-A6C34878D82A}">
                    <a16:rowId xmlns:a16="http://schemas.microsoft.com/office/drawing/2014/main" val="1479531274"/>
                  </a:ext>
                </a:extLst>
              </a:tr>
              <a:tr h="1301377">
                <a:tc>
                  <a:txBody>
                    <a:bodyPr/>
                    <a:lstStyle/>
                    <a:p>
                      <a:pPr algn="l"/>
                      <a:r>
                        <a:rPr lang="en-US" sz="2400" dirty="0" smtClean="0"/>
                        <a:t>Marked decrease</a:t>
                      </a:r>
                    </a:p>
                    <a:p>
                      <a:pPr algn="l"/>
                      <a:r>
                        <a:rPr lang="en-US" sz="2400" dirty="0" smtClean="0"/>
                        <a:t>cardiac index</a:t>
                      </a:r>
                    </a:p>
                    <a:p>
                      <a:pPr algn="l"/>
                      <a:endParaRPr lang="ru-RU" sz="2400" dirty="0"/>
                    </a:p>
                  </a:txBody>
                  <a:tcPr/>
                </a:tc>
                <a:tc>
                  <a:txBody>
                    <a:bodyPr/>
                    <a:lstStyle/>
                    <a:p>
                      <a:r>
                        <a:rPr lang="en-US" sz="2400" dirty="0" smtClean="0"/>
                        <a:t>&lt;1.8 l / min / m</a:t>
                      </a:r>
                      <a:r>
                        <a:rPr lang="en-US" sz="2400" baseline="30000" dirty="0" smtClean="0"/>
                        <a:t>2</a:t>
                      </a:r>
                      <a:r>
                        <a:rPr lang="en-US" sz="2400" dirty="0" smtClean="0"/>
                        <a:t> without support</a:t>
                      </a:r>
                      <a:endParaRPr lang="ru-RU" sz="2400" dirty="0"/>
                    </a:p>
                  </a:txBody>
                  <a:tcPr/>
                </a:tc>
                <a:extLst>
                  <a:ext uri="{0D108BD9-81ED-4DB2-BD59-A6C34878D82A}">
                    <a16:rowId xmlns:a16="http://schemas.microsoft.com/office/drawing/2014/main" val="2295115112"/>
                  </a:ext>
                </a:extLst>
              </a:tr>
              <a:tr h="2502648">
                <a:tc>
                  <a:txBody>
                    <a:bodyPr/>
                    <a:lstStyle/>
                    <a:p>
                      <a:r>
                        <a:rPr lang="en-US" sz="2400" dirty="0" smtClean="0"/>
                        <a:t>Sufficient</a:t>
                      </a:r>
                    </a:p>
                    <a:p>
                      <a:r>
                        <a:rPr lang="en-US" sz="2400" dirty="0" smtClean="0"/>
                        <a:t>or high blood pressure</a:t>
                      </a:r>
                    </a:p>
                    <a:p>
                      <a:r>
                        <a:rPr lang="en-US" sz="2400" dirty="0" smtClean="0"/>
                        <a:t>filling</a:t>
                      </a:r>
                      <a:endParaRPr lang="ru-RU" sz="2400" dirty="0"/>
                    </a:p>
                  </a:txBody>
                  <a:tcPr/>
                </a:tc>
                <a:tc>
                  <a:txBody>
                    <a:bodyPr/>
                    <a:lstStyle/>
                    <a:p>
                      <a:r>
                        <a:rPr lang="en-US" sz="2400" dirty="0" smtClean="0"/>
                        <a:t>End-diastolic</a:t>
                      </a:r>
                    </a:p>
                    <a:p>
                      <a:r>
                        <a:rPr lang="en-US" sz="2400" dirty="0" smtClean="0"/>
                        <a:t>LV pressure&gt; 18 mm Hg</a:t>
                      </a:r>
                    </a:p>
                    <a:p>
                      <a:endParaRPr lang="en-US" sz="2400" dirty="0" smtClean="0"/>
                    </a:p>
                    <a:p>
                      <a:r>
                        <a:rPr lang="en-US" sz="2400" dirty="0" smtClean="0"/>
                        <a:t>End-diastolic</a:t>
                      </a:r>
                    </a:p>
                    <a:p>
                      <a:r>
                        <a:rPr lang="en-US" sz="2400" dirty="0" smtClean="0"/>
                        <a:t>pressure in the </a:t>
                      </a:r>
                      <a:r>
                        <a:rPr lang="ru-RU" sz="2400" dirty="0" smtClean="0"/>
                        <a:t> </a:t>
                      </a:r>
                      <a:r>
                        <a:rPr lang="en-US" sz="2400" dirty="0" smtClean="0"/>
                        <a:t>RV &gt; 10-15 mm Hg.</a:t>
                      </a:r>
                    </a:p>
                    <a:p>
                      <a:endParaRPr lang="ru-RU" sz="2400" dirty="0"/>
                    </a:p>
                  </a:txBody>
                  <a:tcPr/>
                </a:tc>
                <a:extLst>
                  <a:ext uri="{0D108BD9-81ED-4DB2-BD59-A6C34878D82A}">
                    <a16:rowId xmlns:a16="http://schemas.microsoft.com/office/drawing/2014/main" val="1766173360"/>
                  </a:ext>
                </a:extLst>
              </a:tr>
            </a:tbl>
          </a:graphicData>
        </a:graphic>
      </p:graphicFrame>
    </p:spTree>
    <p:extLst>
      <p:ext uri="{BB962C8B-B14F-4D97-AF65-F5344CB8AC3E}">
        <p14:creationId xmlns:p14="http://schemas.microsoft.com/office/powerpoint/2010/main" val="4232428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a:t>Endovascular interventions for cardiogenic shock</a:t>
            </a:r>
            <a:r>
              <a:rPr lang="en-US" dirty="0"/>
              <a:t/>
            </a:r>
            <a:br>
              <a:rPr lang="en-US" dirty="0"/>
            </a:br>
            <a:endParaRPr lang="ru-RU" dirty="0"/>
          </a:p>
        </p:txBody>
      </p:sp>
      <p:sp>
        <p:nvSpPr>
          <p:cNvPr id="3" name="Объект 2"/>
          <p:cNvSpPr>
            <a:spLocks noGrp="1"/>
          </p:cNvSpPr>
          <p:nvPr>
            <p:ph idx="1"/>
          </p:nvPr>
        </p:nvSpPr>
        <p:spPr>
          <a:xfrm>
            <a:off x="304800" y="1402890"/>
            <a:ext cx="11734800" cy="5257799"/>
          </a:xfrm>
        </p:spPr>
        <p:txBody>
          <a:bodyPr>
            <a:normAutofit/>
          </a:bodyPr>
          <a:lstStyle/>
          <a:p>
            <a:pPr algn="just"/>
            <a:r>
              <a:rPr lang="en-US" sz="2800" dirty="0"/>
              <a:t>Because ACS is the most common cause of </a:t>
            </a:r>
            <a:r>
              <a:rPr lang="en-US" sz="2800" dirty="0" smtClean="0"/>
              <a:t>CS, </a:t>
            </a:r>
            <a:r>
              <a:rPr lang="en-US" sz="2800" dirty="0"/>
              <a:t>emergency reperfusion therapy is essential. Emergency Reperfusion Reduces </a:t>
            </a:r>
            <a:r>
              <a:rPr lang="en-US" sz="2800" dirty="0" smtClean="0"/>
              <a:t>CS Mortality</a:t>
            </a:r>
            <a:endParaRPr lang="ru-RU" sz="2800" dirty="0" smtClean="0"/>
          </a:p>
          <a:p>
            <a:pPr algn="just"/>
            <a:r>
              <a:rPr lang="en-US" sz="2800" dirty="0"/>
              <a:t>Current guidelines postulate emergency Percutaneous Coronary Intervention for patients with ST-segment elevation myocardial infarction and </a:t>
            </a:r>
            <a:r>
              <a:rPr lang="en-US" sz="2800" dirty="0" smtClean="0"/>
              <a:t>C</a:t>
            </a:r>
            <a:r>
              <a:rPr lang="en-US" sz="2800" dirty="0"/>
              <a:t>S</a:t>
            </a:r>
            <a:endParaRPr lang="ru-RU" sz="2800" dirty="0"/>
          </a:p>
        </p:txBody>
      </p:sp>
    </p:spTree>
    <p:extLst>
      <p:ext uri="{BB962C8B-B14F-4D97-AF65-F5344CB8AC3E}">
        <p14:creationId xmlns:p14="http://schemas.microsoft.com/office/powerpoint/2010/main" val="3865012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Revascularization</a:t>
            </a:r>
          </a:p>
        </p:txBody>
      </p:sp>
      <p:pic>
        <p:nvPicPr>
          <p:cNvPr id="4" name="Picture 3" descr="SHOCK trial.png"/>
          <p:cNvPicPr>
            <a:picLocks noChangeAspect="1"/>
          </p:cNvPicPr>
          <p:nvPr/>
        </p:nvPicPr>
        <p:blipFill rotWithShape="1">
          <a:blip r:embed="rId2" cstate="print">
            <a:extLst>
              <a:ext uri="{28A0092B-C50C-407E-A947-70E740481C1C}">
                <a14:useLocalDpi xmlns:a14="http://schemas.microsoft.com/office/drawing/2010/main" val="0"/>
              </a:ext>
            </a:extLst>
          </a:blip>
          <a:srcRect l="7456" r="50616" b="16689"/>
          <a:stretch/>
        </p:blipFill>
        <p:spPr>
          <a:xfrm>
            <a:off x="533400" y="1295401"/>
            <a:ext cx="11201400" cy="5257800"/>
          </a:xfrm>
          <a:prstGeom prst="rect">
            <a:avLst/>
          </a:prstGeom>
        </p:spPr>
      </p:pic>
      <p:sp>
        <p:nvSpPr>
          <p:cNvPr id="5" name="TextBox 4"/>
          <p:cNvSpPr txBox="1"/>
          <p:nvPr/>
        </p:nvSpPr>
        <p:spPr>
          <a:xfrm>
            <a:off x="1623898" y="6400800"/>
            <a:ext cx="2336665" cy="369332"/>
          </a:xfrm>
          <a:prstGeom prst="rect">
            <a:avLst/>
          </a:prstGeom>
          <a:noFill/>
        </p:spPr>
        <p:txBody>
          <a:bodyPr wrap="none" rtlCol="0">
            <a:spAutoFit/>
          </a:bodyPr>
          <a:lstStyle/>
          <a:p>
            <a:r>
              <a:rPr lang="en-US" i="1" dirty="0">
                <a:solidFill>
                  <a:schemeClr val="bg1"/>
                </a:solidFill>
              </a:rPr>
              <a:t>JAMA</a:t>
            </a:r>
            <a:r>
              <a:rPr lang="en-US" dirty="0">
                <a:solidFill>
                  <a:schemeClr val="bg1"/>
                </a:solidFill>
              </a:rPr>
              <a:t> 2006. 295:2511  </a:t>
            </a:r>
          </a:p>
        </p:txBody>
      </p:sp>
    </p:spTree>
    <p:extLst>
      <p:ext uri="{BB962C8B-B14F-4D97-AF65-F5344CB8AC3E}">
        <p14:creationId xmlns:p14="http://schemas.microsoft.com/office/powerpoint/2010/main" val="1280398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Still work to do</a:t>
            </a:r>
          </a:p>
        </p:txBody>
      </p:sp>
      <p:sp>
        <p:nvSpPr>
          <p:cNvPr id="4" name="Content Placeholder 3"/>
          <p:cNvSpPr>
            <a:spLocks noGrp="1"/>
          </p:cNvSpPr>
          <p:nvPr>
            <p:ph idx="1"/>
          </p:nvPr>
        </p:nvSpPr>
        <p:spPr>
          <a:xfrm>
            <a:off x="609600" y="1143000"/>
            <a:ext cx="10972800" cy="5627131"/>
          </a:xfrm>
        </p:spPr>
        <p:txBody>
          <a:bodyPr/>
          <a:lstStyle/>
          <a:p>
            <a:r>
              <a:rPr lang="en-US" dirty="0"/>
              <a:t>Inpatient mortality still hovers around 50%</a:t>
            </a:r>
          </a:p>
          <a:p>
            <a:r>
              <a:rPr lang="en-US" dirty="0"/>
              <a:t>Use of vasopressors associated with higher mortality</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3044830"/>
            <a:ext cx="4495800" cy="2822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23897" y="6400800"/>
            <a:ext cx="2510786" cy="369332"/>
          </a:xfrm>
          <a:prstGeom prst="rect">
            <a:avLst/>
          </a:prstGeom>
          <a:noFill/>
        </p:spPr>
        <p:txBody>
          <a:bodyPr wrap="none" rtlCol="0">
            <a:spAutoFit/>
          </a:bodyPr>
          <a:lstStyle/>
          <a:p>
            <a:r>
              <a:rPr lang="en-US" i="1" dirty="0">
                <a:solidFill>
                  <a:schemeClr val="bg1"/>
                </a:solidFill>
              </a:rPr>
              <a:t>J Card </a:t>
            </a:r>
            <a:r>
              <a:rPr lang="en-US" i="1" dirty="0" err="1">
                <a:solidFill>
                  <a:schemeClr val="bg1"/>
                </a:solidFill>
              </a:rPr>
              <a:t>Surg</a:t>
            </a:r>
            <a:r>
              <a:rPr lang="en-US" i="1" dirty="0">
                <a:solidFill>
                  <a:schemeClr val="bg1"/>
                </a:solidFill>
              </a:rPr>
              <a:t> </a:t>
            </a:r>
            <a:r>
              <a:rPr lang="en-US" dirty="0">
                <a:solidFill>
                  <a:schemeClr val="bg1"/>
                </a:solidFill>
              </a:rPr>
              <a:t>2009. 14:288</a:t>
            </a:r>
          </a:p>
        </p:txBody>
      </p:sp>
    </p:spTree>
    <p:extLst>
      <p:ext uri="{BB962C8B-B14F-4D97-AF65-F5344CB8AC3E}">
        <p14:creationId xmlns:p14="http://schemas.microsoft.com/office/powerpoint/2010/main" val="24705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10972800" cy="1265238"/>
          </a:xfrm>
        </p:spPr>
        <p:txBody>
          <a:bodyPr>
            <a:normAutofit fontScale="90000"/>
          </a:bodyPr>
          <a:lstStyle/>
          <a:p>
            <a:r>
              <a:rPr lang="en-US" sz="3600" dirty="0" smtClean="0"/>
              <a:t/>
            </a:r>
            <a:br>
              <a:rPr lang="en-US" sz="3600" dirty="0" smtClean="0"/>
            </a:br>
            <a:r>
              <a:rPr lang="en-US" sz="3600" dirty="0" smtClean="0"/>
              <a:t>Mechanical </a:t>
            </a:r>
            <a:r>
              <a:rPr lang="en-US" sz="3600" dirty="0"/>
              <a:t>support of blood circulation in cardiogenic shock against the background of acute coronary syndrome</a:t>
            </a:r>
            <a:r>
              <a:rPr lang="en-US" dirty="0"/>
              <a:t/>
            </a:r>
            <a:br>
              <a:rPr lang="en-US" dirty="0"/>
            </a:br>
            <a:endParaRPr lang="ru-RU" dirty="0"/>
          </a:p>
        </p:txBody>
      </p:sp>
      <p:sp>
        <p:nvSpPr>
          <p:cNvPr id="3" name="Объект 2"/>
          <p:cNvSpPr>
            <a:spLocks noGrp="1"/>
          </p:cNvSpPr>
          <p:nvPr>
            <p:ph idx="1"/>
          </p:nvPr>
        </p:nvSpPr>
        <p:spPr>
          <a:xfrm>
            <a:off x="609600" y="1417638"/>
            <a:ext cx="10972800" cy="5257799"/>
          </a:xfrm>
        </p:spPr>
        <p:txBody>
          <a:bodyPr>
            <a:normAutofit/>
          </a:bodyPr>
          <a:lstStyle/>
          <a:p>
            <a:endParaRPr lang="en-US" dirty="0" smtClean="0"/>
          </a:p>
          <a:p>
            <a:pPr algn="just"/>
            <a:r>
              <a:rPr lang="en-US" sz="2400" dirty="0"/>
              <a:t>The Tandem Heart (</a:t>
            </a:r>
            <a:r>
              <a:rPr lang="en-US" sz="2400" dirty="0" err="1"/>
              <a:t>TandemLife</a:t>
            </a:r>
            <a:r>
              <a:rPr lang="en-US" sz="2400" dirty="0"/>
              <a:t>, Pittsburgh, PA, USA) is a percutaneous centrifugal pump that provides an estimated perfusion rate of up to 4 L / min via a constant flow centrifugal pump. </a:t>
            </a:r>
            <a:r>
              <a:rPr lang="en-US" sz="2400" dirty="0" smtClean="0"/>
              <a:t>This </a:t>
            </a:r>
            <a:r>
              <a:rPr lang="en-US" sz="2400" dirty="0"/>
              <a:t>device reduces left ventricular preload and improves peripheral tissue perfusion by </a:t>
            </a:r>
            <a:r>
              <a:rPr lang="en-US" sz="2400" dirty="0" smtClean="0"/>
              <a:t>redistributing  oxygenated </a:t>
            </a:r>
            <a:r>
              <a:rPr lang="en-US" sz="2400" dirty="0"/>
              <a:t>blood from the left heart to the </a:t>
            </a:r>
            <a:r>
              <a:rPr lang="en-US" sz="2400" dirty="0" smtClean="0"/>
              <a:t>aorta.</a:t>
            </a:r>
          </a:p>
          <a:p>
            <a:pPr algn="just"/>
            <a:r>
              <a:rPr lang="it-IT" sz="2400" dirty="0"/>
              <a:t>The Impella (AbioMed, Denver, MA, USA) - axial non-pulsating </a:t>
            </a:r>
            <a:r>
              <a:rPr lang="it-IT" sz="2400" dirty="0" smtClean="0"/>
              <a:t>pump. </a:t>
            </a:r>
            <a:r>
              <a:rPr lang="en-US" sz="2400" dirty="0"/>
              <a:t>The device provides active ejection of blood aspirated from the left ventricle into the ascending </a:t>
            </a:r>
            <a:r>
              <a:rPr lang="en-US" sz="2400" dirty="0" smtClean="0"/>
              <a:t>aorta</a:t>
            </a:r>
            <a:r>
              <a:rPr lang="ru-RU" sz="2400" dirty="0" smtClean="0"/>
              <a:t>.</a:t>
            </a:r>
          </a:p>
          <a:p>
            <a:pPr algn="just"/>
            <a:r>
              <a:rPr lang="en-US" sz="2400" dirty="0"/>
              <a:t>ECMO is a form of a modified heart-lung machine. The fundamental difference between ECMO and the above systems of Mechanical Circulation Support is the support of both heart function and lung function, which can be characterized by the term "extracorporeal life support".</a:t>
            </a:r>
            <a:endParaRPr lang="ru-RU" sz="2400" dirty="0"/>
          </a:p>
        </p:txBody>
      </p:sp>
    </p:spTree>
    <p:extLst>
      <p:ext uri="{BB962C8B-B14F-4D97-AF65-F5344CB8AC3E}">
        <p14:creationId xmlns:p14="http://schemas.microsoft.com/office/powerpoint/2010/main" val="1569362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Balloon pump</a:t>
            </a:r>
          </a:p>
        </p:txBody>
      </p:sp>
      <p:pic>
        <p:nvPicPr>
          <p:cNvPr id="4" name="Picture 3" descr="IABP-Intra-Aortic-Balloon-Pump-Inser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51914"/>
            <a:ext cx="8839200" cy="4419600"/>
          </a:xfrm>
          <a:prstGeom prst="rect">
            <a:avLst/>
          </a:prstGeom>
        </p:spPr>
      </p:pic>
    </p:spTree>
    <p:extLst>
      <p:ext uri="{BB962C8B-B14F-4D97-AF65-F5344CB8AC3E}">
        <p14:creationId xmlns:p14="http://schemas.microsoft.com/office/powerpoint/2010/main" val="4192386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33400" y="1582341"/>
            <a:ext cx="11049000" cy="4832092"/>
          </a:xfrm>
          <a:prstGeom prst="rect">
            <a:avLst/>
          </a:prstGeom>
        </p:spPr>
        <p:txBody>
          <a:bodyPr wrap="square">
            <a:spAutoFit/>
          </a:bodyPr>
          <a:lstStyle/>
          <a:p>
            <a:pPr algn="just"/>
            <a:r>
              <a:rPr lang="en-US" sz="2800" dirty="0">
                <a:solidFill>
                  <a:schemeClr val="bg1"/>
                </a:solidFill>
              </a:rPr>
              <a:t>The intra-aortic balloon pump (IABP) is a mechanical device that increases myocardial oxygen perfusion and indirectly increases cardiac output through afterload reduction. It consists of a cylindrical polyethylene balloon that sits in the aorta, approximately 2 centimeters (0.79 in) from the left subclavian artery[1]. The balloon inflates and deflates via counter pulsation, meaning it actively deflates in systole and inflates in diastole. Systolic deflation decreases afterload through a vacuum effect and indirectly increases forward flow from the heart. Diastolic inflation increases blood flow to the coronary arteries via retrograde flow. These actions combine to decrease myocardial oxygen demand and increase myocardial oxygen supply</a:t>
            </a:r>
            <a:r>
              <a:rPr lang="en-US"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val="2298965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Optimization </a:t>
            </a:r>
            <a:r>
              <a:rPr lang="en-US" dirty="0"/>
              <a:t>and stabilization phases</a:t>
            </a:r>
            <a:endParaRPr lang="ru-RU" dirty="0"/>
          </a:p>
        </p:txBody>
      </p:sp>
      <p:sp>
        <p:nvSpPr>
          <p:cNvPr id="4" name="Объект 3"/>
          <p:cNvSpPr>
            <a:spLocks noGrp="1"/>
          </p:cNvSpPr>
          <p:nvPr>
            <p:ph idx="1"/>
          </p:nvPr>
        </p:nvSpPr>
        <p:spPr/>
        <p:txBody>
          <a:bodyPr/>
          <a:lstStyle/>
          <a:p>
            <a:r>
              <a:rPr lang="en-US" dirty="0"/>
              <a:t>Intensive therapy of this phase is based on the selection of adequate dosages of inotropic drugs, refusal to administer excess fluid and a positive cumulative balance.</a:t>
            </a:r>
            <a:endParaRPr lang="ru-RU" dirty="0"/>
          </a:p>
        </p:txBody>
      </p:sp>
    </p:spTree>
    <p:extLst>
      <p:ext uri="{BB962C8B-B14F-4D97-AF65-F5344CB8AC3E}">
        <p14:creationId xmlns:p14="http://schemas.microsoft.com/office/powerpoint/2010/main" val="863703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096962"/>
          </a:xfrm>
        </p:spPr>
        <p:txBody>
          <a:bodyPr>
            <a:normAutofit fontScale="90000"/>
          </a:bodyPr>
          <a:lstStyle/>
          <a:p>
            <a:r>
              <a:rPr lang="en-US" dirty="0"/>
              <a:t>Recovery phase, or multiple organ failure therapy phase</a:t>
            </a:r>
            <a:endParaRPr lang="ru-RU" dirty="0"/>
          </a:p>
        </p:txBody>
      </p:sp>
      <p:sp>
        <p:nvSpPr>
          <p:cNvPr id="3" name="Объект 2"/>
          <p:cNvSpPr>
            <a:spLocks noGrp="1"/>
          </p:cNvSpPr>
          <p:nvPr>
            <p:ph idx="1"/>
          </p:nvPr>
        </p:nvSpPr>
        <p:spPr>
          <a:xfrm>
            <a:off x="609600" y="1600200"/>
            <a:ext cx="10972800" cy="5105399"/>
          </a:xfrm>
        </p:spPr>
        <p:txBody>
          <a:bodyPr>
            <a:normAutofit/>
          </a:bodyPr>
          <a:lstStyle/>
          <a:p>
            <a:pPr algn="just"/>
            <a:r>
              <a:rPr lang="en-US" sz="2800" dirty="0"/>
              <a:t>The patient's recovery phase is characterized by acute and subacute myocardial remodeling, the formation of the patient's hemodynamic profile de novo with the need to prescribe pharmacological drugs that would adapt the patient's body after </a:t>
            </a:r>
            <a:r>
              <a:rPr lang="en-US" sz="2800" dirty="0" smtClean="0"/>
              <a:t>CS </a:t>
            </a:r>
            <a:r>
              <a:rPr lang="en-US" sz="2800" dirty="0"/>
              <a:t>to the altered hemodynamic pattern. </a:t>
            </a:r>
            <a:endParaRPr lang="en-US" sz="2800" dirty="0" smtClean="0"/>
          </a:p>
          <a:p>
            <a:pPr algn="just"/>
            <a:r>
              <a:rPr lang="en-US" sz="2800" dirty="0" smtClean="0"/>
              <a:t>The </a:t>
            </a:r>
            <a:r>
              <a:rPr lang="en-US" sz="2800" dirty="0"/>
              <a:t>second, unfavorable, scenario of this phase is the development of </a:t>
            </a:r>
            <a:r>
              <a:rPr lang="en-US" sz="2800" dirty="0" smtClean="0"/>
              <a:t>polyorganic failure, </a:t>
            </a:r>
            <a:r>
              <a:rPr lang="en-US" sz="2800" dirty="0"/>
              <a:t>both due to severe hypoperfusion and tissue hypoxia suffered during shock, and due to possible post-shock remodeling with a significant decrease in the myocardial mass capable of reducing and the formation of a syndrome of small cardiac output.</a:t>
            </a:r>
            <a:endParaRPr lang="ru-RU" sz="2800" dirty="0"/>
          </a:p>
        </p:txBody>
      </p:sp>
    </p:spTree>
    <p:extLst>
      <p:ext uri="{BB962C8B-B14F-4D97-AF65-F5344CB8AC3E}">
        <p14:creationId xmlns:p14="http://schemas.microsoft.com/office/powerpoint/2010/main" val="146008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10972800" cy="1066800"/>
          </a:xfrm>
        </p:spPr>
        <p:txBody>
          <a:bodyPr>
            <a:noAutofit/>
          </a:bodyPr>
          <a:lstStyle/>
          <a:p>
            <a:r>
              <a:rPr lang="en-US" sz="3600" dirty="0"/>
              <a:t>Recovery phase, or multiple organ failure therapy phase</a:t>
            </a:r>
            <a:endParaRPr lang="ru-RU" sz="3600" dirty="0"/>
          </a:p>
        </p:txBody>
      </p:sp>
      <p:sp>
        <p:nvSpPr>
          <p:cNvPr id="3" name="Объект 2"/>
          <p:cNvSpPr>
            <a:spLocks noGrp="1"/>
          </p:cNvSpPr>
          <p:nvPr>
            <p:ph idx="1"/>
          </p:nvPr>
        </p:nvSpPr>
        <p:spPr>
          <a:xfrm>
            <a:off x="609600" y="1600200"/>
            <a:ext cx="10972800" cy="5029199"/>
          </a:xfrm>
        </p:spPr>
        <p:txBody>
          <a:bodyPr/>
          <a:lstStyle/>
          <a:p>
            <a:endParaRPr lang="en-US" dirty="0"/>
          </a:p>
          <a:p>
            <a:r>
              <a:rPr lang="en-US" dirty="0"/>
              <a:t>Intensive therapy methods for polyorganic failure are aimed at maintaining and replacing the function of vital organs (artificial ventilation, metabolic and nutritional support, methods of renal replacement therapy, </a:t>
            </a:r>
            <a:r>
              <a:rPr lang="en-US" dirty="0" smtClean="0"/>
              <a:t>prevention </a:t>
            </a:r>
            <a:r>
              <a:rPr lang="en-US" dirty="0"/>
              <a:t>of acute stress erosions and ulcers, prevention of deep vein thrombosis) and do not differ in the principles applicable to other critical conditions</a:t>
            </a:r>
            <a:endParaRPr lang="ru-RU" dirty="0"/>
          </a:p>
        </p:txBody>
      </p:sp>
    </p:spTree>
    <p:extLst>
      <p:ext uri="{BB962C8B-B14F-4D97-AF65-F5344CB8AC3E}">
        <p14:creationId xmlns:p14="http://schemas.microsoft.com/office/powerpoint/2010/main" val="149765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IABP SHOCK II Trial</a:t>
            </a:r>
          </a:p>
        </p:txBody>
      </p:sp>
      <p:sp>
        <p:nvSpPr>
          <p:cNvPr id="3" name="Content Placeholder 2"/>
          <p:cNvSpPr>
            <a:spLocks noGrp="1"/>
          </p:cNvSpPr>
          <p:nvPr>
            <p:ph idx="1"/>
          </p:nvPr>
        </p:nvSpPr>
        <p:spPr>
          <a:xfrm>
            <a:off x="609600" y="1600200"/>
            <a:ext cx="10972800" cy="5105399"/>
          </a:xfrm>
        </p:spPr>
        <p:txBody>
          <a:bodyPr/>
          <a:lstStyle/>
          <a:p>
            <a:r>
              <a:rPr lang="en-US" dirty="0"/>
              <a:t>Randomized 600 patients with acute MI complicated by cardiogenic shock</a:t>
            </a:r>
          </a:p>
          <a:p>
            <a:pPr lvl="5"/>
            <a:endParaRPr lang="en-US" sz="1050" dirty="0"/>
          </a:p>
          <a:p>
            <a:pPr lvl="1"/>
            <a:r>
              <a:rPr lang="en-US" dirty="0"/>
              <a:t>SBP &lt; 90mmHg or use of vasopressors</a:t>
            </a:r>
          </a:p>
          <a:p>
            <a:pPr lvl="1"/>
            <a:endParaRPr lang="en-US" sz="1000" dirty="0"/>
          </a:p>
          <a:p>
            <a:pPr lvl="1"/>
            <a:r>
              <a:rPr lang="en-US" dirty="0"/>
              <a:t>Clinical signs of pulmonary congestion</a:t>
            </a:r>
          </a:p>
          <a:p>
            <a:pPr lvl="1"/>
            <a:endParaRPr lang="en-US" sz="1000" dirty="0"/>
          </a:p>
          <a:p>
            <a:pPr lvl="1"/>
            <a:r>
              <a:rPr lang="en-US" dirty="0"/>
              <a:t>Impaired end-organ perfusion</a:t>
            </a:r>
          </a:p>
          <a:p>
            <a:pPr lvl="2"/>
            <a:r>
              <a:rPr lang="en-US" dirty="0"/>
              <a:t>Altered mental status, cold and clammy skin, oliguria and/or lactate &gt;2.0 </a:t>
            </a:r>
            <a:r>
              <a:rPr lang="en-US" dirty="0" err="1"/>
              <a:t>mmol</a:t>
            </a:r>
            <a:r>
              <a:rPr lang="en-US" dirty="0"/>
              <a:t>/L</a:t>
            </a:r>
          </a:p>
        </p:txBody>
      </p:sp>
      <p:sp>
        <p:nvSpPr>
          <p:cNvPr id="4" name="TextBox 3"/>
          <p:cNvSpPr txBox="1"/>
          <p:nvPr/>
        </p:nvSpPr>
        <p:spPr>
          <a:xfrm>
            <a:off x="1623898" y="6400800"/>
            <a:ext cx="3012043" cy="369332"/>
          </a:xfrm>
          <a:prstGeom prst="rect">
            <a:avLst/>
          </a:prstGeom>
          <a:noFill/>
        </p:spPr>
        <p:txBody>
          <a:bodyPr wrap="none" rtlCol="0">
            <a:spAutoFit/>
          </a:bodyPr>
          <a:lstStyle/>
          <a:p>
            <a:r>
              <a:rPr lang="en-US" i="1" dirty="0">
                <a:solidFill>
                  <a:schemeClr val="bg1"/>
                </a:solidFill>
              </a:rPr>
              <a:t>N </a:t>
            </a:r>
            <a:r>
              <a:rPr lang="en-US" i="1" dirty="0" err="1">
                <a:solidFill>
                  <a:schemeClr val="bg1"/>
                </a:solidFill>
              </a:rPr>
              <a:t>Engl</a:t>
            </a:r>
            <a:r>
              <a:rPr lang="en-US" i="1" dirty="0">
                <a:solidFill>
                  <a:schemeClr val="bg1"/>
                </a:solidFill>
              </a:rPr>
              <a:t> J Med </a:t>
            </a:r>
            <a:r>
              <a:rPr lang="en-US" dirty="0">
                <a:solidFill>
                  <a:schemeClr val="bg1"/>
                </a:solidFill>
              </a:rPr>
              <a:t>2012. 367:1287  </a:t>
            </a:r>
          </a:p>
        </p:txBody>
      </p:sp>
    </p:spTree>
    <p:extLst>
      <p:ext uri="{BB962C8B-B14F-4D97-AF65-F5344CB8AC3E}">
        <p14:creationId xmlns:p14="http://schemas.microsoft.com/office/powerpoint/2010/main" val="2342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6200" y="274638"/>
            <a:ext cx="12039600" cy="6430962"/>
          </a:xfrm>
        </p:spPr>
        <p:txBody>
          <a:bodyPr>
            <a:normAutofit fontScale="92500" lnSpcReduction="10000"/>
          </a:bodyPr>
          <a:lstStyle/>
          <a:p>
            <a:pPr algn="just"/>
            <a:r>
              <a:rPr lang="en-US" dirty="0" smtClean="0"/>
              <a:t>CS </a:t>
            </a:r>
            <a:r>
              <a:rPr lang="en-US" dirty="0"/>
              <a:t>is pragmatically defined as a </a:t>
            </a:r>
            <a:r>
              <a:rPr lang="en-US" dirty="0" smtClean="0"/>
              <a:t>state in </a:t>
            </a:r>
            <a:r>
              <a:rPr lang="en-US" dirty="0"/>
              <a:t>which ineffective cardiac output caused by a </a:t>
            </a:r>
            <a:r>
              <a:rPr lang="en-US" dirty="0" smtClean="0"/>
              <a:t>primary cardiac </a:t>
            </a:r>
            <a:r>
              <a:rPr lang="en-US" dirty="0"/>
              <a:t>disorder results in both clinical and </a:t>
            </a:r>
            <a:r>
              <a:rPr lang="en-US" dirty="0" smtClean="0"/>
              <a:t>biochemical manifestations </a:t>
            </a:r>
            <a:r>
              <a:rPr lang="en-US" dirty="0"/>
              <a:t>of inadequate tissue perfusion. </a:t>
            </a:r>
            <a:r>
              <a:rPr lang="en-US" dirty="0" smtClean="0"/>
              <a:t>The clinical </a:t>
            </a:r>
            <a:r>
              <a:rPr lang="en-US" dirty="0"/>
              <a:t>presentation is typically characterized by </a:t>
            </a:r>
            <a:r>
              <a:rPr lang="en-US" dirty="0" smtClean="0"/>
              <a:t>persistent hypotension unresponsive to volume replacement and </a:t>
            </a:r>
            <a:r>
              <a:rPr lang="en-US" dirty="0"/>
              <a:t>is accompanied by clinical features of </a:t>
            </a:r>
            <a:r>
              <a:rPr lang="en-US" dirty="0" smtClean="0"/>
              <a:t>end-organ </a:t>
            </a:r>
            <a:r>
              <a:rPr lang="en-US" dirty="0" err="1" smtClean="0"/>
              <a:t>hypoperfusion</a:t>
            </a:r>
            <a:r>
              <a:rPr lang="en-US" dirty="0" smtClean="0"/>
              <a:t> </a:t>
            </a:r>
            <a:r>
              <a:rPr lang="en-US" dirty="0"/>
              <a:t>requiring intervention with </a:t>
            </a:r>
            <a:r>
              <a:rPr lang="en-US" dirty="0" smtClean="0"/>
              <a:t>pharmacological or </a:t>
            </a:r>
            <a:r>
              <a:rPr lang="en-US" dirty="0"/>
              <a:t>mechanical support. Although not mandated</a:t>
            </a:r>
            <a:r>
              <a:rPr lang="en-US" dirty="0" smtClean="0"/>
              <a:t>, objective </a:t>
            </a:r>
            <a:r>
              <a:rPr lang="en-US" dirty="0"/>
              <a:t>hemodynamic parameters for CS can </a:t>
            </a:r>
            <a:r>
              <a:rPr lang="en-US" dirty="0" smtClean="0"/>
              <a:t>help confirm </a:t>
            </a:r>
            <a:r>
              <a:rPr lang="en-US" dirty="0"/>
              <a:t>the </a:t>
            </a:r>
            <a:r>
              <a:rPr lang="en-US" dirty="0" smtClean="0"/>
              <a:t>diagnosis.</a:t>
            </a:r>
          </a:p>
          <a:p>
            <a:pPr algn="just"/>
            <a:r>
              <a:rPr lang="en-US" dirty="0" smtClean="0"/>
              <a:t> Definitions </a:t>
            </a:r>
            <a:r>
              <a:rPr lang="en-US" dirty="0"/>
              <a:t>in clinical </a:t>
            </a:r>
            <a:r>
              <a:rPr lang="en-US" dirty="0" smtClean="0"/>
              <a:t>practice guidelines </a:t>
            </a:r>
            <a:r>
              <a:rPr lang="en-US" dirty="0"/>
              <a:t>and operationalized definitions used in </a:t>
            </a:r>
            <a:r>
              <a:rPr lang="en-US" dirty="0" smtClean="0"/>
              <a:t>the SHOCK </a:t>
            </a:r>
            <a:r>
              <a:rPr lang="en-US" dirty="0"/>
              <a:t>(Should We Emergently Revascularize </a:t>
            </a:r>
            <a:r>
              <a:rPr lang="en-US" dirty="0" smtClean="0"/>
              <a:t>Occluded Coronaries </a:t>
            </a:r>
            <a:r>
              <a:rPr lang="en-US" dirty="0"/>
              <a:t>for Cardiogenic Shock) and IABP-SHOCK </a:t>
            </a:r>
            <a:r>
              <a:rPr lang="en-US" dirty="0" smtClean="0"/>
              <a:t>II (</a:t>
            </a:r>
            <a:r>
              <a:rPr lang="en-US" dirty="0" err="1" smtClean="0"/>
              <a:t>Intraaortic</a:t>
            </a:r>
            <a:r>
              <a:rPr lang="en-US" dirty="0" smtClean="0"/>
              <a:t> </a:t>
            </a:r>
            <a:r>
              <a:rPr lang="en-US" dirty="0"/>
              <a:t>Balloon Pump in Cardiogenic Shock II) </a:t>
            </a:r>
            <a:r>
              <a:rPr lang="en-US" dirty="0" smtClean="0"/>
              <a:t>trials are </a:t>
            </a:r>
            <a:r>
              <a:rPr lang="en-US" dirty="0"/>
              <a:t>presented in Table 1</a:t>
            </a:r>
            <a:endParaRPr lang="ru-RU" dirty="0"/>
          </a:p>
        </p:txBody>
      </p:sp>
    </p:spTree>
    <p:extLst>
      <p:ext uri="{BB962C8B-B14F-4D97-AF65-F5344CB8AC3E}">
        <p14:creationId xmlns:p14="http://schemas.microsoft.com/office/powerpoint/2010/main" val="1286333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609600" y="1600200"/>
            <a:ext cx="10972800" cy="5029199"/>
          </a:xfrm>
        </p:spPr>
        <p:txBody>
          <a:bodyPr>
            <a:normAutofit/>
          </a:bodyPr>
          <a:lstStyle/>
          <a:p>
            <a:r>
              <a:rPr lang="en-US" dirty="0"/>
              <a:t>Cardiogenic shock continues to be associated with high mortality</a:t>
            </a:r>
          </a:p>
          <a:p>
            <a:r>
              <a:rPr lang="en-US" dirty="0"/>
              <a:t>Early revascularization is critical</a:t>
            </a:r>
          </a:p>
          <a:p>
            <a:r>
              <a:rPr lang="en-US" dirty="0"/>
              <a:t>IABP. Study of how well mechanical circulatory </a:t>
            </a:r>
            <a:r>
              <a:rPr lang="en-US" dirty="0" smtClean="0"/>
              <a:t>support</a:t>
            </a:r>
            <a:r>
              <a:rPr lang="ru-RU" dirty="0" smtClean="0"/>
              <a:t> </a:t>
            </a:r>
            <a:r>
              <a:rPr lang="en-US" dirty="0" smtClean="0"/>
              <a:t>reduces </a:t>
            </a:r>
            <a:r>
              <a:rPr lang="en-US" dirty="0"/>
              <a:t>mortality</a:t>
            </a:r>
          </a:p>
        </p:txBody>
      </p:sp>
    </p:spTree>
    <p:extLst>
      <p:ext uri="{BB962C8B-B14F-4D97-AF65-F5344CB8AC3E}">
        <p14:creationId xmlns:p14="http://schemas.microsoft.com/office/powerpoint/2010/main" val="3362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6200"/>
            <a:ext cx="10972800" cy="685800"/>
          </a:xfrm>
        </p:spPr>
        <p:txBody>
          <a:bodyPr>
            <a:normAutofit fontScale="90000"/>
          </a:bodyPr>
          <a:lstStyle/>
          <a:p>
            <a:r>
              <a:rPr lang="en-US" dirty="0"/>
              <a:t>Pragmatic and Clinical Trial Definitions of CS</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224012555"/>
              </p:ext>
            </p:extLst>
          </p:nvPr>
        </p:nvGraphicFramePr>
        <p:xfrm>
          <a:off x="228600" y="1600200"/>
          <a:ext cx="11811000" cy="5029200"/>
        </p:xfrm>
        <a:graphic>
          <a:graphicData uri="http://schemas.openxmlformats.org/drawingml/2006/table">
            <a:tbl>
              <a:tblPr firstRow="1" bandRow="1">
                <a:tableStyleId>{5C22544A-7EE6-4342-B048-85BDC9FD1C3A}</a:tableStyleId>
              </a:tblPr>
              <a:tblGrid>
                <a:gridCol w="2300844">
                  <a:extLst>
                    <a:ext uri="{9D8B030D-6E8A-4147-A177-3AD203B41FA5}">
                      <a16:colId xmlns:a16="http://schemas.microsoft.com/office/drawing/2014/main" val="3913254749"/>
                    </a:ext>
                  </a:extLst>
                </a:gridCol>
                <a:gridCol w="3451266">
                  <a:extLst>
                    <a:ext uri="{9D8B030D-6E8A-4147-A177-3AD203B41FA5}">
                      <a16:colId xmlns:a16="http://schemas.microsoft.com/office/drawing/2014/main" val="2356067447"/>
                    </a:ext>
                  </a:extLst>
                </a:gridCol>
                <a:gridCol w="3106140">
                  <a:extLst>
                    <a:ext uri="{9D8B030D-6E8A-4147-A177-3AD203B41FA5}">
                      <a16:colId xmlns:a16="http://schemas.microsoft.com/office/drawing/2014/main" val="2486469976"/>
                    </a:ext>
                  </a:extLst>
                </a:gridCol>
                <a:gridCol w="2952750">
                  <a:extLst>
                    <a:ext uri="{9D8B030D-6E8A-4147-A177-3AD203B41FA5}">
                      <a16:colId xmlns:a16="http://schemas.microsoft.com/office/drawing/2014/main" val="3096227865"/>
                    </a:ext>
                  </a:extLst>
                </a:gridCol>
              </a:tblGrid>
              <a:tr h="409022">
                <a:tc>
                  <a:txBody>
                    <a:bodyPr/>
                    <a:lstStyle/>
                    <a:p>
                      <a:r>
                        <a:rPr lang="en-US" dirty="0" smtClean="0"/>
                        <a:t>Clinical Definition</a:t>
                      </a:r>
                      <a:endParaRPr lang="ru-RU" dirty="0"/>
                    </a:p>
                  </a:txBody>
                  <a:tcPr/>
                </a:tc>
                <a:tc>
                  <a:txBody>
                    <a:bodyPr/>
                    <a:lstStyle/>
                    <a:p>
                      <a:r>
                        <a:rPr lang="en-US" dirty="0" smtClean="0"/>
                        <a:t>SHOCK Trial*</a:t>
                      </a:r>
                      <a:endParaRPr lang="ru-RU" dirty="0"/>
                    </a:p>
                  </a:txBody>
                  <a:tcPr/>
                </a:tc>
                <a:tc>
                  <a:txBody>
                    <a:bodyPr/>
                    <a:lstStyle/>
                    <a:p>
                      <a:r>
                        <a:rPr lang="en-US" dirty="0" smtClean="0"/>
                        <a:t>IABP-SHOCK II1</a:t>
                      </a:r>
                      <a:endParaRPr lang="ru-RU" dirty="0"/>
                    </a:p>
                  </a:txBody>
                  <a:tcPr/>
                </a:tc>
                <a:tc>
                  <a:txBody>
                    <a:bodyPr/>
                    <a:lstStyle/>
                    <a:p>
                      <a:r>
                        <a:rPr lang="en-US" dirty="0" smtClean="0"/>
                        <a:t>ESC HF Guidelines</a:t>
                      </a:r>
                      <a:endParaRPr lang="ru-RU" dirty="0"/>
                    </a:p>
                  </a:txBody>
                  <a:tcPr/>
                </a:tc>
                <a:extLst>
                  <a:ext uri="{0D108BD9-81ED-4DB2-BD59-A6C34878D82A}">
                    <a16:rowId xmlns:a16="http://schemas.microsoft.com/office/drawing/2014/main" val="3363303614"/>
                  </a:ext>
                </a:extLst>
              </a:tr>
              <a:tr h="4620178">
                <a:tc>
                  <a:txBody>
                    <a:bodyPr/>
                    <a:lstStyle/>
                    <a:p>
                      <a:r>
                        <a:rPr lang="en-US" dirty="0" smtClean="0"/>
                        <a:t>Cardiac disorder that</a:t>
                      </a:r>
                    </a:p>
                    <a:p>
                      <a:r>
                        <a:rPr lang="en-US" dirty="0" smtClean="0"/>
                        <a:t>results in both clinical</a:t>
                      </a:r>
                    </a:p>
                    <a:p>
                      <a:r>
                        <a:rPr lang="en-US" dirty="0" smtClean="0"/>
                        <a:t>and biochemical</a:t>
                      </a:r>
                    </a:p>
                    <a:p>
                      <a:r>
                        <a:rPr lang="en-US" dirty="0" smtClean="0"/>
                        <a:t>evidence of tissue</a:t>
                      </a:r>
                    </a:p>
                    <a:p>
                      <a:r>
                        <a:rPr lang="en-US" dirty="0" smtClean="0"/>
                        <a:t>hypoperfusion</a:t>
                      </a:r>
                      <a:endParaRPr lang="ru-RU" dirty="0"/>
                    </a:p>
                  </a:txBody>
                  <a:tcPr/>
                </a:tc>
                <a:tc>
                  <a:txBody>
                    <a:bodyPr/>
                    <a:lstStyle/>
                    <a:p>
                      <a:r>
                        <a:rPr lang="en-US" b="1" u="sng" dirty="0" smtClean="0"/>
                        <a:t>Clinical criteria</a:t>
                      </a:r>
                      <a:r>
                        <a:rPr lang="en-US" dirty="0" smtClean="0"/>
                        <a:t>:</a:t>
                      </a:r>
                    </a:p>
                    <a:p>
                      <a:r>
                        <a:rPr lang="en-US" dirty="0" smtClean="0"/>
                        <a:t>SBP &lt;90 mmHg for ≥30 min OR</a:t>
                      </a:r>
                    </a:p>
                    <a:p>
                      <a:r>
                        <a:rPr lang="en-US" dirty="0" smtClean="0"/>
                        <a:t>Support to maintain SBP ≥90 mmHg</a:t>
                      </a:r>
                    </a:p>
                    <a:p>
                      <a:r>
                        <a:rPr lang="en-US" dirty="0" smtClean="0"/>
                        <a:t>AND</a:t>
                      </a:r>
                    </a:p>
                    <a:p>
                      <a:r>
                        <a:rPr lang="en-US" dirty="0" smtClean="0"/>
                        <a:t>End-organ hypoperfusion (urine output</a:t>
                      </a:r>
                    </a:p>
                    <a:p>
                      <a:r>
                        <a:rPr lang="en-US" dirty="0" smtClean="0"/>
                        <a:t>&lt;30 mL/h or cool extremities)</a:t>
                      </a:r>
                    </a:p>
                    <a:p>
                      <a:r>
                        <a:rPr lang="en-US" b="1" u="sng" dirty="0" smtClean="0"/>
                        <a:t>Hemodynamic criteria:</a:t>
                      </a:r>
                    </a:p>
                    <a:p>
                      <a:r>
                        <a:rPr lang="en-US" dirty="0" smtClean="0"/>
                        <a:t>CI (cardiac index) of ≤2.2 L·min−1·m−2 AND</a:t>
                      </a:r>
                    </a:p>
                    <a:p>
                      <a:r>
                        <a:rPr lang="en-US" dirty="0" smtClean="0"/>
                        <a:t>PCWP</a:t>
                      </a:r>
                      <a:r>
                        <a:rPr lang="ru-RU" dirty="0" smtClean="0"/>
                        <a:t>(</a:t>
                      </a:r>
                      <a:r>
                        <a:rPr lang="en-US" dirty="0" smtClean="0"/>
                        <a:t>pulmonary capillary wedge pressure</a:t>
                      </a:r>
                      <a:r>
                        <a:rPr lang="ru-RU" dirty="0" smtClean="0"/>
                        <a:t>)</a:t>
                      </a:r>
                      <a:r>
                        <a:rPr lang="en-US" dirty="0" smtClean="0"/>
                        <a:t> ≥15 mmHg</a:t>
                      </a:r>
                      <a:endParaRPr lang="ru-RU" dirty="0"/>
                    </a:p>
                  </a:txBody>
                  <a:tcPr/>
                </a:tc>
                <a:tc>
                  <a:txBody>
                    <a:bodyPr/>
                    <a:lstStyle/>
                    <a:p>
                      <a:r>
                        <a:rPr lang="en-US" b="1" u="sng" dirty="0" smtClean="0"/>
                        <a:t>Clinical criteria</a:t>
                      </a:r>
                      <a:r>
                        <a:rPr lang="en-US" dirty="0" smtClean="0"/>
                        <a:t>:</a:t>
                      </a:r>
                    </a:p>
                    <a:p>
                      <a:r>
                        <a:rPr lang="en-US" dirty="0" smtClean="0"/>
                        <a:t>SBP &lt;90 mmHg for ≥30 min OR</a:t>
                      </a:r>
                    </a:p>
                    <a:p>
                      <a:r>
                        <a:rPr lang="en-US" dirty="0" smtClean="0"/>
                        <a:t>Catecholamines to maintain SBP &gt;90 mmHg</a:t>
                      </a:r>
                    </a:p>
                    <a:p>
                      <a:r>
                        <a:rPr lang="en-US" dirty="0" smtClean="0"/>
                        <a:t>AND</a:t>
                      </a:r>
                    </a:p>
                    <a:p>
                      <a:r>
                        <a:rPr lang="en-US" dirty="0" smtClean="0"/>
                        <a:t>Clinical pulmonary congestion</a:t>
                      </a:r>
                    </a:p>
                    <a:p>
                      <a:r>
                        <a:rPr lang="en-US" dirty="0" smtClean="0"/>
                        <a:t>AND</a:t>
                      </a:r>
                    </a:p>
                    <a:p>
                      <a:r>
                        <a:rPr lang="en-US" dirty="0" smtClean="0"/>
                        <a:t>Impaired end-organ perfusion (altered</a:t>
                      </a:r>
                    </a:p>
                    <a:p>
                      <a:r>
                        <a:rPr lang="en-US" dirty="0" smtClean="0"/>
                        <a:t>mental status, cold/clammy skin and</a:t>
                      </a:r>
                    </a:p>
                    <a:p>
                      <a:r>
                        <a:rPr lang="en-US" dirty="0" smtClean="0"/>
                        <a:t>extremities, urine output &lt;30 mL/h, or</a:t>
                      </a:r>
                    </a:p>
                    <a:p>
                      <a:r>
                        <a:rPr lang="en-US" dirty="0" smtClean="0"/>
                        <a:t>lactate &gt;2.0 </a:t>
                      </a:r>
                      <a:r>
                        <a:rPr lang="en-US" dirty="0" err="1" smtClean="0"/>
                        <a:t>mmol</a:t>
                      </a:r>
                      <a:r>
                        <a:rPr lang="en-US" dirty="0" smtClean="0"/>
                        <a:t>/L)</a:t>
                      </a:r>
                      <a:endParaRPr lang="ru-RU" dirty="0"/>
                    </a:p>
                  </a:txBody>
                  <a:tcPr/>
                </a:tc>
                <a:tc>
                  <a:txBody>
                    <a:bodyPr/>
                    <a:lstStyle/>
                    <a:p>
                      <a:r>
                        <a:rPr lang="en-US" dirty="0" smtClean="0"/>
                        <a:t>SBP &lt;90 mmHg with adequate volume</a:t>
                      </a:r>
                    </a:p>
                    <a:p>
                      <a:r>
                        <a:rPr lang="en-US" dirty="0" smtClean="0"/>
                        <a:t>and clinical or laboratory signs of</a:t>
                      </a:r>
                    </a:p>
                    <a:p>
                      <a:r>
                        <a:rPr lang="en-US" dirty="0" smtClean="0"/>
                        <a:t>hypoperfusion</a:t>
                      </a:r>
                    </a:p>
                    <a:p>
                      <a:r>
                        <a:rPr lang="en-US" b="1" u="sng" dirty="0" smtClean="0"/>
                        <a:t>Clinical hypoperfusion</a:t>
                      </a:r>
                      <a:r>
                        <a:rPr lang="en-US" dirty="0" smtClean="0"/>
                        <a:t>:</a:t>
                      </a:r>
                    </a:p>
                    <a:p>
                      <a:r>
                        <a:rPr lang="en-US" dirty="0" smtClean="0"/>
                        <a:t>Cold extremities, oliguria, mental</a:t>
                      </a:r>
                    </a:p>
                    <a:p>
                      <a:r>
                        <a:rPr lang="en-US" dirty="0" smtClean="0"/>
                        <a:t>confusion, dizziness, narrow pulse pressure</a:t>
                      </a:r>
                    </a:p>
                    <a:p>
                      <a:r>
                        <a:rPr lang="en-US" b="1" u="sng" dirty="0" smtClean="0"/>
                        <a:t>Laboratory hypoperfusion</a:t>
                      </a:r>
                      <a:r>
                        <a:rPr lang="en-US" dirty="0" smtClean="0"/>
                        <a:t>:</a:t>
                      </a:r>
                    </a:p>
                    <a:p>
                      <a:r>
                        <a:rPr lang="en-US" dirty="0" smtClean="0"/>
                        <a:t>Metabolic acidosis, elevated serum lactate,</a:t>
                      </a:r>
                    </a:p>
                    <a:p>
                      <a:r>
                        <a:rPr lang="en-US" dirty="0" smtClean="0"/>
                        <a:t>elevated serum creatinine</a:t>
                      </a:r>
                      <a:endParaRPr lang="ru-RU" dirty="0"/>
                    </a:p>
                  </a:txBody>
                  <a:tcPr/>
                </a:tc>
                <a:extLst>
                  <a:ext uri="{0D108BD9-81ED-4DB2-BD59-A6C34878D82A}">
                    <a16:rowId xmlns:a16="http://schemas.microsoft.com/office/drawing/2014/main" val="1954369068"/>
                  </a:ext>
                </a:extLst>
              </a:tr>
            </a:tbl>
          </a:graphicData>
        </a:graphic>
      </p:graphicFrame>
    </p:spTree>
    <p:extLst>
      <p:ext uri="{BB962C8B-B14F-4D97-AF65-F5344CB8AC3E}">
        <p14:creationId xmlns:p14="http://schemas.microsoft.com/office/powerpoint/2010/main" val="103752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11506200" cy="1265238"/>
          </a:xfrm>
        </p:spPr>
        <p:txBody>
          <a:bodyPr>
            <a:noAutofit/>
          </a:bodyPr>
          <a:lstStyle/>
          <a:p>
            <a:r>
              <a:rPr lang="en-US" sz="2800" dirty="0" smtClean="0"/>
              <a:t>Experts of the Association of Intensive Cardiovascular Therapy of  he European Society of Cardiology offer four Mandatory Diagnostic Criteria for CS in ACS</a:t>
            </a:r>
            <a:endParaRPr lang="ru-RU" sz="2800" dirty="0"/>
          </a:p>
        </p:txBody>
      </p:sp>
      <p:sp>
        <p:nvSpPr>
          <p:cNvPr id="3" name="Объект 2"/>
          <p:cNvSpPr>
            <a:spLocks noGrp="1"/>
          </p:cNvSpPr>
          <p:nvPr>
            <p:ph idx="1"/>
          </p:nvPr>
        </p:nvSpPr>
        <p:spPr>
          <a:xfrm>
            <a:off x="152400" y="1981199"/>
            <a:ext cx="11887200" cy="4800601"/>
          </a:xfrm>
        </p:spPr>
        <p:txBody>
          <a:bodyPr>
            <a:normAutofit/>
          </a:bodyPr>
          <a:lstStyle/>
          <a:p>
            <a:r>
              <a:rPr lang="en-US" dirty="0"/>
              <a:t>1. Arterial hypotension lasting more than 30 minutes. </a:t>
            </a:r>
            <a:r>
              <a:rPr lang="en-US" dirty="0" smtClean="0"/>
              <a:t>BP </a:t>
            </a:r>
            <a:r>
              <a:rPr lang="en-US" dirty="0" err="1" smtClean="0"/>
              <a:t>syst</a:t>
            </a:r>
            <a:r>
              <a:rPr lang="en-US" dirty="0" smtClean="0"/>
              <a:t> </a:t>
            </a:r>
            <a:r>
              <a:rPr lang="en-US" dirty="0"/>
              <a:t>less than 90 mm Hg. </a:t>
            </a:r>
            <a:r>
              <a:rPr lang="en-US" dirty="0" smtClean="0"/>
              <a:t>. </a:t>
            </a:r>
            <a:r>
              <a:rPr lang="en-US" dirty="0"/>
              <a:t>or the need to use vasopressors (this is exactly the case in the original source) to maintain blood pressure above 90 mm Hg. </a:t>
            </a:r>
            <a:r>
              <a:rPr lang="en-US" dirty="0" smtClean="0"/>
              <a:t>. </a:t>
            </a:r>
            <a:r>
              <a:rPr lang="en-US" dirty="0"/>
              <a:t>lasting more than 30 minutes.</a:t>
            </a:r>
          </a:p>
          <a:p>
            <a:endParaRPr lang="en-US" dirty="0"/>
          </a:p>
          <a:p>
            <a:r>
              <a:rPr lang="en-US" dirty="0"/>
              <a:t>2. Hypoperfusion of tissues, represented by at least one of the following signs: impaired mental status; cold, sticky skin; oliguria with a diuresis rate of less than 30 ml per hour; arterial blood lactate above 2 </a:t>
            </a:r>
            <a:r>
              <a:rPr lang="en-US" dirty="0" err="1"/>
              <a:t>mmol</a:t>
            </a:r>
            <a:r>
              <a:rPr lang="en-US" dirty="0"/>
              <a:t> / l.</a:t>
            </a:r>
            <a:endParaRPr lang="ru-RU" dirty="0"/>
          </a:p>
        </p:txBody>
      </p:sp>
    </p:spTree>
    <p:extLst>
      <p:ext uri="{BB962C8B-B14F-4D97-AF65-F5344CB8AC3E}">
        <p14:creationId xmlns:p14="http://schemas.microsoft.com/office/powerpoint/2010/main" val="2890214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832" y="9832"/>
            <a:ext cx="12192000" cy="6705600"/>
          </a:xfrm>
          <a:prstGeom prst="rect">
            <a:avLst/>
          </a:prstGeom>
          <a:solidFill>
            <a:schemeClr val="accent1">
              <a:lumMod val="50000"/>
            </a:schemeClr>
          </a:solidFill>
          <a:ln>
            <a:solidFill>
              <a:schemeClr val="accent1">
                <a:lumMod val="50000"/>
              </a:schemeClr>
            </a:solidFill>
          </a:ln>
        </p:spPr>
      </p:pic>
      <p:sp>
        <p:nvSpPr>
          <p:cNvPr id="2" name="Прямоугольник 1"/>
          <p:cNvSpPr/>
          <p:nvPr/>
        </p:nvSpPr>
        <p:spPr>
          <a:xfrm>
            <a:off x="-9832" y="5867400"/>
            <a:ext cx="12201832" cy="97339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73958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52400"/>
            <a:ext cx="12192000" cy="6705600"/>
          </a:xfrm>
          <a:prstGeom prst="rect">
            <a:avLst/>
          </a:prstGeom>
        </p:spPr>
      </p:pic>
    </p:spTree>
    <p:extLst>
      <p:ext uri="{BB962C8B-B14F-4D97-AF65-F5344CB8AC3E}">
        <p14:creationId xmlns:p14="http://schemas.microsoft.com/office/powerpoint/2010/main" val="1420137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1b3ed823-36c1-401e-93a7-670317f9b47e"/>
  <p:tag name="SESGUID" val="0"/>
  <p:tag name="SESIDS" val="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52587</TotalTime>
  <Words>6448</Words>
  <Application>Microsoft Office PowerPoint</Application>
  <PresentationFormat>Широкоэкранный</PresentationFormat>
  <Paragraphs>461</Paragraphs>
  <Slides>50</Slides>
  <Notes>34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50</vt:i4>
      </vt:variant>
    </vt:vector>
  </HeadingPairs>
  <TitlesOfParts>
    <vt:vector size="54" baseType="lpstr">
      <vt:lpstr>Arial</vt:lpstr>
      <vt:lpstr>Calibri</vt:lpstr>
      <vt:lpstr>Wingdings</vt:lpstr>
      <vt:lpstr>Office Theme</vt:lpstr>
      <vt:lpstr>Cardiogenic Shock</vt:lpstr>
      <vt:lpstr>definition</vt:lpstr>
      <vt:lpstr>Cardiogenic Shock. Criteria.</vt:lpstr>
      <vt:lpstr>Characteristics of cardiogenic shock</vt:lpstr>
      <vt:lpstr>Презентация PowerPoint</vt:lpstr>
      <vt:lpstr>Pragmatic and Clinical Trial Definitions of CS</vt:lpstr>
      <vt:lpstr>Experts of the Association of Intensive Cardiovascular Therapy of  he European Society of Cardiology offer four Mandatory Diagnostic Criteria for CS in ACS</vt:lpstr>
      <vt:lpstr>Презентация PowerPoint</vt:lpstr>
      <vt:lpstr>Презентация PowerPoint</vt:lpstr>
      <vt:lpstr>Pathophysiology CS </vt:lpstr>
      <vt:lpstr>Презентация PowerPoint</vt:lpstr>
      <vt:lpstr>The pathogenesis of cardiogenic shock in myocardial infarction with the formation of three vicious circles</vt:lpstr>
      <vt:lpstr>Pathophysiology CS</vt:lpstr>
      <vt:lpstr>Pathophysiology CS</vt:lpstr>
      <vt:lpstr>Cardiogenic Shock</vt:lpstr>
      <vt:lpstr> Risk factors </vt:lpstr>
      <vt:lpstr>Презентация PowerPoint</vt:lpstr>
      <vt:lpstr>HEMODYNAMIC PHENOTYPES</vt:lpstr>
      <vt:lpstr>HEMODYNAMIC PHENOTYPES CI indicates cardiac index; PCWP, pulmonary capillary wedge pressure; and SVRI, systemic vascular resistance index.</vt:lpstr>
      <vt:lpstr>Презентация PowerPoint</vt:lpstr>
      <vt:lpstr> Causes of Cardiogenic Shock</vt:lpstr>
      <vt:lpstr>Causes of Cardiogenic Shock</vt:lpstr>
      <vt:lpstr>Classification of cardiogenic shock by stages</vt:lpstr>
      <vt:lpstr>Classification of cardiogenic shock by stages</vt:lpstr>
      <vt:lpstr>Classification of cardiogenic shock by stages</vt:lpstr>
      <vt:lpstr>Classification of cardiogenic shock by stages</vt:lpstr>
      <vt:lpstr>Classification of cardiogenic shock by stages</vt:lpstr>
      <vt:lpstr>Classification of cardiogenic shock by stages</vt:lpstr>
      <vt:lpstr>Diagnosis</vt:lpstr>
      <vt:lpstr>Презентация PowerPoint</vt:lpstr>
      <vt:lpstr>LABORATORY EVALUATION</vt:lpstr>
      <vt:lpstr>Презентация PowerPoint</vt:lpstr>
      <vt:lpstr>Noninvasive Testing</vt:lpstr>
      <vt:lpstr>MANAGEMENT OF CS</vt:lpstr>
      <vt:lpstr>Phase character of intensive therapy of cardiogenic shock in acute coronary syndrome</vt:lpstr>
      <vt:lpstr> Resuscitation phase </vt:lpstr>
      <vt:lpstr>Infusion therapy, use of inotropic and vasopressor drugs </vt:lpstr>
      <vt:lpstr>Mechanism of Action and Hemodynamic Effects of Common Vasoactive Medications in CS</vt:lpstr>
      <vt:lpstr>Презентация PowerPoint</vt:lpstr>
      <vt:lpstr>Endovascular interventions for cardiogenic shock </vt:lpstr>
      <vt:lpstr>Revascularization</vt:lpstr>
      <vt:lpstr>Still work to do</vt:lpstr>
      <vt:lpstr> Mechanical support of blood circulation in cardiogenic shock against the background of acute coronary syndrome </vt:lpstr>
      <vt:lpstr>Balloon pump</vt:lpstr>
      <vt:lpstr>Презентация PowerPoint</vt:lpstr>
      <vt:lpstr>Optimization and stabilization phases</vt:lpstr>
      <vt:lpstr>Recovery phase, or multiple organ failure therapy phase</vt:lpstr>
      <vt:lpstr>Recovery phase, or multiple organ failure therapy phase</vt:lpstr>
      <vt:lpstr>IABP SHOCK II Trial</vt:lpstr>
      <vt:lpstr>Conclusions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1</cp:lastModifiedBy>
  <cp:revision>487</cp:revision>
  <dcterms:created xsi:type="dcterms:W3CDTF">2011-11-05T11:34:43Z</dcterms:created>
  <dcterms:modified xsi:type="dcterms:W3CDTF">2021-10-05T06:57:45Z</dcterms:modified>
</cp:coreProperties>
</file>